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7"/>
  </p:notesMasterIdLst>
  <p:sldIdLst>
    <p:sldId id="523" r:id="rId2"/>
    <p:sldId id="772" r:id="rId3"/>
    <p:sldId id="757" r:id="rId4"/>
    <p:sldId id="759" r:id="rId5"/>
    <p:sldId id="761" r:id="rId6"/>
    <p:sldId id="767" r:id="rId7"/>
    <p:sldId id="773" r:id="rId8"/>
    <p:sldId id="749" r:id="rId9"/>
    <p:sldId id="776" r:id="rId10"/>
    <p:sldId id="779" r:id="rId11"/>
    <p:sldId id="775" r:id="rId12"/>
    <p:sldId id="778" r:id="rId13"/>
    <p:sldId id="769" r:id="rId14"/>
    <p:sldId id="768" r:id="rId15"/>
    <p:sldId id="7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5222"/>
    <a:srgbClr val="279C14"/>
    <a:srgbClr val="3D4B73"/>
    <a:srgbClr val="005EA4"/>
    <a:srgbClr val="F55F0B"/>
    <a:srgbClr val="47375B"/>
    <a:srgbClr val="950948"/>
    <a:srgbClr val="2D0DB5"/>
    <a:srgbClr val="942487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8" autoAdjust="0"/>
    <p:restoredTop sz="93065" autoAdjust="0"/>
  </p:normalViewPr>
  <p:slideViewPr>
    <p:cSldViewPr>
      <p:cViewPr varScale="1">
        <p:scale>
          <a:sx n="72" d="100"/>
          <a:sy n="72" d="100"/>
        </p:scale>
        <p:origin x="12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18" Type="http://schemas.openxmlformats.org/officeDocument/2006/relationships/image" Target="../media/image33.wmf"/><Relationship Id="rId3" Type="http://schemas.openxmlformats.org/officeDocument/2006/relationships/image" Target="../media/image18.wmf"/><Relationship Id="rId21" Type="http://schemas.openxmlformats.org/officeDocument/2006/relationships/image" Target="../media/image36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17" Type="http://schemas.openxmlformats.org/officeDocument/2006/relationships/image" Target="../media/image32.wmf"/><Relationship Id="rId2" Type="http://schemas.openxmlformats.org/officeDocument/2006/relationships/image" Target="../media/image17.wmf"/><Relationship Id="rId16" Type="http://schemas.openxmlformats.org/officeDocument/2006/relationships/image" Target="../media/image31.wmf"/><Relationship Id="rId20" Type="http://schemas.openxmlformats.org/officeDocument/2006/relationships/image" Target="../media/image35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10" Type="http://schemas.openxmlformats.org/officeDocument/2006/relationships/image" Target="../media/image25.wmf"/><Relationship Id="rId19" Type="http://schemas.openxmlformats.org/officeDocument/2006/relationships/image" Target="../media/image34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49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12" Type="http://schemas.openxmlformats.org/officeDocument/2006/relationships/image" Target="../media/image48.wmf"/><Relationship Id="rId17" Type="http://schemas.openxmlformats.org/officeDocument/2006/relationships/image" Target="../media/image53.wmf"/><Relationship Id="rId2" Type="http://schemas.openxmlformats.org/officeDocument/2006/relationships/image" Target="../media/image38.wmf"/><Relationship Id="rId16" Type="http://schemas.openxmlformats.org/officeDocument/2006/relationships/image" Target="../media/image52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5" Type="http://schemas.openxmlformats.org/officeDocument/2006/relationships/image" Target="../media/image41.wmf"/><Relationship Id="rId15" Type="http://schemas.openxmlformats.org/officeDocument/2006/relationships/image" Target="../media/image5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Relationship Id="rId14" Type="http://schemas.openxmlformats.org/officeDocument/2006/relationships/image" Target="../media/image5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38.wmf"/><Relationship Id="rId1" Type="http://schemas.openxmlformats.org/officeDocument/2006/relationships/image" Target="../media/image55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image" Target="../media/image72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12" Type="http://schemas.openxmlformats.org/officeDocument/2006/relationships/image" Target="../media/image71.wmf"/><Relationship Id="rId17" Type="http://schemas.openxmlformats.org/officeDocument/2006/relationships/image" Target="../media/image76.wmf"/><Relationship Id="rId2" Type="http://schemas.openxmlformats.org/officeDocument/2006/relationships/image" Target="../media/image38.wmf"/><Relationship Id="rId16" Type="http://schemas.openxmlformats.org/officeDocument/2006/relationships/image" Target="../media/image75.wmf"/><Relationship Id="rId1" Type="http://schemas.openxmlformats.org/officeDocument/2006/relationships/image" Target="../media/image61.wmf"/><Relationship Id="rId6" Type="http://schemas.openxmlformats.org/officeDocument/2006/relationships/image" Target="../media/image65.wmf"/><Relationship Id="rId11" Type="http://schemas.openxmlformats.org/officeDocument/2006/relationships/image" Target="../media/image70.wmf"/><Relationship Id="rId5" Type="http://schemas.openxmlformats.org/officeDocument/2006/relationships/image" Target="../media/image64.wmf"/><Relationship Id="rId15" Type="http://schemas.openxmlformats.org/officeDocument/2006/relationships/image" Target="../media/image74.wmf"/><Relationship Id="rId10" Type="http://schemas.openxmlformats.org/officeDocument/2006/relationships/image" Target="../media/image69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Relationship Id="rId14" Type="http://schemas.openxmlformats.org/officeDocument/2006/relationships/image" Target="../media/image7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image" Target="../media/image89.wmf"/><Relationship Id="rId3" Type="http://schemas.openxmlformats.org/officeDocument/2006/relationships/image" Target="../media/image80.wmf"/><Relationship Id="rId7" Type="http://schemas.openxmlformats.org/officeDocument/2006/relationships/image" Target="../media/image84.wmf"/><Relationship Id="rId12" Type="http://schemas.openxmlformats.org/officeDocument/2006/relationships/image" Target="../media/image88.wmf"/><Relationship Id="rId2" Type="http://schemas.openxmlformats.org/officeDocument/2006/relationships/image" Target="../media/image38.wmf"/><Relationship Id="rId16" Type="http://schemas.openxmlformats.org/officeDocument/2006/relationships/image" Target="../media/image92.wmf"/><Relationship Id="rId1" Type="http://schemas.openxmlformats.org/officeDocument/2006/relationships/image" Target="../media/image79.wmf"/><Relationship Id="rId6" Type="http://schemas.openxmlformats.org/officeDocument/2006/relationships/image" Target="../media/image83.wmf"/><Relationship Id="rId11" Type="http://schemas.openxmlformats.org/officeDocument/2006/relationships/image" Target="../media/image87.wmf"/><Relationship Id="rId5" Type="http://schemas.openxmlformats.org/officeDocument/2006/relationships/image" Target="../media/image82.wmf"/><Relationship Id="rId15" Type="http://schemas.openxmlformats.org/officeDocument/2006/relationships/image" Target="../media/image91.wmf"/><Relationship Id="rId10" Type="http://schemas.openxmlformats.org/officeDocument/2006/relationships/image" Target="../media/image86.wmf"/><Relationship Id="rId4" Type="http://schemas.openxmlformats.org/officeDocument/2006/relationships/image" Target="../media/image81.wmf"/><Relationship Id="rId9" Type="http://schemas.openxmlformats.org/officeDocument/2006/relationships/image" Target="../media/image85.wmf"/><Relationship Id="rId14" Type="http://schemas.openxmlformats.org/officeDocument/2006/relationships/image" Target="../media/image9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B6D2A-69CD-4A12-8A82-3E4136D1F9A5}" type="datetimeFigureOut">
              <a:rPr lang="ru-RU" smtClean="0"/>
              <a:pPr/>
              <a:t>14.01.2024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CCAED-FC31-4C69-A50C-19CF7BF19F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789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6780D-89D4-4D79-968B-4A373818B5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757284"/>
      </p:ext>
    </p:extLst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86901-3D21-4009-BDFF-711010CC43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9740599"/>
      </p:ext>
    </p:extLst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12F85-6DCB-45E5-A71D-6F01BB0019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2552292"/>
      </p:ext>
    </p:extLst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7E4F2-2B07-47D5-A5BF-4E496DEE72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1011786"/>
      </p:ext>
    </p:extLst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881CE-DFE5-4DCA-84E3-F568D75143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7477861"/>
      </p:ext>
    </p:extLst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CA346-AE07-4E39-B1BF-77E7D01AAF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7642161"/>
      </p:ext>
    </p:extLst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9283E-422E-4EF9-89E0-49611C7426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9817512"/>
      </p:ext>
    </p:extLst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0F784-52AE-48AC-88F3-81BC8FC7F7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7485522"/>
      </p:ext>
    </p:extLst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E34A8-9CCB-46DA-83AF-8BDA527BCD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7616473"/>
      </p:ext>
    </p:extLst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F82F8-6A94-45A9-81B5-9211A5ADE7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7715347"/>
      </p:ext>
    </p:extLst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3A215-E0DB-4A11-B7F1-52B7E9E2ED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6498626"/>
      </p:ext>
    </p:extLst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6A6E105-C14A-48D1-BD99-5018DB66567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>
    <p:diamond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57.bin"/><Relationship Id="rId18" Type="http://schemas.openxmlformats.org/officeDocument/2006/relationships/image" Target="../media/image67.wmf"/><Relationship Id="rId26" Type="http://schemas.openxmlformats.org/officeDocument/2006/relationships/image" Target="../media/image70.wmf"/><Relationship Id="rId39" Type="http://schemas.openxmlformats.org/officeDocument/2006/relationships/image" Target="../media/image54.png"/><Relationship Id="rId3" Type="http://schemas.openxmlformats.org/officeDocument/2006/relationships/oleObject" Target="../embeddings/oleObject52.bin"/><Relationship Id="rId21" Type="http://schemas.openxmlformats.org/officeDocument/2006/relationships/oleObject" Target="../embeddings/oleObject61.bin"/><Relationship Id="rId34" Type="http://schemas.openxmlformats.org/officeDocument/2006/relationships/image" Target="../media/image74.wmf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59.bin"/><Relationship Id="rId25" Type="http://schemas.openxmlformats.org/officeDocument/2006/relationships/oleObject" Target="../embeddings/oleObject64.bin"/><Relationship Id="rId33" Type="http://schemas.openxmlformats.org/officeDocument/2006/relationships/oleObject" Target="../embeddings/oleObject68.bin"/><Relationship Id="rId38" Type="http://schemas.openxmlformats.org/officeDocument/2006/relationships/image" Target="../media/image7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6.wmf"/><Relationship Id="rId20" Type="http://schemas.openxmlformats.org/officeDocument/2006/relationships/image" Target="../media/image68.wmf"/><Relationship Id="rId29" Type="http://schemas.openxmlformats.org/officeDocument/2006/relationships/oleObject" Target="../embeddings/oleObject66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56.bin"/><Relationship Id="rId24" Type="http://schemas.openxmlformats.org/officeDocument/2006/relationships/oleObject" Target="../embeddings/oleObject63.bin"/><Relationship Id="rId32" Type="http://schemas.openxmlformats.org/officeDocument/2006/relationships/image" Target="../media/image73.wmf"/><Relationship Id="rId37" Type="http://schemas.openxmlformats.org/officeDocument/2006/relationships/oleObject" Target="../embeddings/oleObject70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23" Type="http://schemas.openxmlformats.org/officeDocument/2006/relationships/oleObject" Target="../embeddings/oleObject62.bin"/><Relationship Id="rId28" Type="http://schemas.openxmlformats.org/officeDocument/2006/relationships/image" Target="../media/image71.wmf"/><Relationship Id="rId36" Type="http://schemas.openxmlformats.org/officeDocument/2006/relationships/image" Target="../media/image75.wmf"/><Relationship Id="rId10" Type="http://schemas.openxmlformats.org/officeDocument/2006/relationships/image" Target="../media/image63.wmf"/><Relationship Id="rId19" Type="http://schemas.openxmlformats.org/officeDocument/2006/relationships/oleObject" Target="../embeddings/oleObject60.bin"/><Relationship Id="rId31" Type="http://schemas.openxmlformats.org/officeDocument/2006/relationships/oleObject" Target="../embeddings/oleObject67.bin"/><Relationship Id="rId4" Type="http://schemas.openxmlformats.org/officeDocument/2006/relationships/image" Target="../media/image61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65.wmf"/><Relationship Id="rId22" Type="http://schemas.openxmlformats.org/officeDocument/2006/relationships/image" Target="../media/image69.wmf"/><Relationship Id="rId27" Type="http://schemas.openxmlformats.org/officeDocument/2006/relationships/oleObject" Target="../embeddings/oleObject65.bin"/><Relationship Id="rId30" Type="http://schemas.openxmlformats.org/officeDocument/2006/relationships/image" Target="../media/image72.wmf"/><Relationship Id="rId35" Type="http://schemas.openxmlformats.org/officeDocument/2006/relationships/oleObject" Target="../embeddings/oleObject6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7" Type="http://schemas.openxmlformats.org/officeDocument/2006/relationships/image" Target="../media/image7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3.png"/><Relationship Id="rId4" Type="http://schemas.openxmlformats.org/officeDocument/2006/relationships/image" Target="../media/image7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78.bin"/><Relationship Id="rId18" Type="http://schemas.openxmlformats.org/officeDocument/2006/relationships/image" Target="../media/image69.wmf"/><Relationship Id="rId26" Type="http://schemas.openxmlformats.org/officeDocument/2006/relationships/oleObject" Target="../embeddings/oleObject85.bin"/><Relationship Id="rId3" Type="http://schemas.openxmlformats.org/officeDocument/2006/relationships/oleObject" Target="../embeddings/oleObject73.bin"/><Relationship Id="rId21" Type="http://schemas.openxmlformats.org/officeDocument/2006/relationships/oleObject" Target="../embeddings/oleObject82.bin"/><Relationship Id="rId34" Type="http://schemas.openxmlformats.org/officeDocument/2006/relationships/oleObject" Target="../embeddings/oleObject89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82.wmf"/><Relationship Id="rId17" Type="http://schemas.openxmlformats.org/officeDocument/2006/relationships/oleObject" Target="../embeddings/oleObject80.bin"/><Relationship Id="rId25" Type="http://schemas.openxmlformats.org/officeDocument/2006/relationships/image" Target="../media/image87.wmf"/><Relationship Id="rId33" Type="http://schemas.openxmlformats.org/officeDocument/2006/relationships/image" Target="../media/image91.wmf"/><Relationship Id="rId38" Type="http://schemas.openxmlformats.org/officeDocument/2006/relationships/image" Target="../media/image54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4.wmf"/><Relationship Id="rId20" Type="http://schemas.openxmlformats.org/officeDocument/2006/relationships/image" Target="../media/image85.wmf"/><Relationship Id="rId29" Type="http://schemas.openxmlformats.org/officeDocument/2006/relationships/image" Target="../media/image89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77.bin"/><Relationship Id="rId24" Type="http://schemas.openxmlformats.org/officeDocument/2006/relationships/oleObject" Target="../embeddings/oleObject84.bin"/><Relationship Id="rId32" Type="http://schemas.openxmlformats.org/officeDocument/2006/relationships/oleObject" Target="../embeddings/oleObject88.bin"/><Relationship Id="rId37" Type="http://schemas.openxmlformats.org/officeDocument/2006/relationships/image" Target="../media/image3.png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9.bin"/><Relationship Id="rId23" Type="http://schemas.openxmlformats.org/officeDocument/2006/relationships/oleObject" Target="../embeddings/oleObject83.bin"/><Relationship Id="rId28" Type="http://schemas.openxmlformats.org/officeDocument/2006/relationships/oleObject" Target="../embeddings/oleObject86.bin"/><Relationship Id="rId36" Type="http://schemas.openxmlformats.org/officeDocument/2006/relationships/image" Target="../media/image92.wmf"/><Relationship Id="rId10" Type="http://schemas.openxmlformats.org/officeDocument/2006/relationships/image" Target="../media/image81.wmf"/><Relationship Id="rId19" Type="http://schemas.openxmlformats.org/officeDocument/2006/relationships/oleObject" Target="../embeddings/oleObject81.bin"/><Relationship Id="rId31" Type="http://schemas.openxmlformats.org/officeDocument/2006/relationships/image" Target="../media/image90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83.wmf"/><Relationship Id="rId22" Type="http://schemas.openxmlformats.org/officeDocument/2006/relationships/image" Target="../media/image86.wmf"/><Relationship Id="rId27" Type="http://schemas.openxmlformats.org/officeDocument/2006/relationships/image" Target="../media/image88.wmf"/><Relationship Id="rId30" Type="http://schemas.openxmlformats.org/officeDocument/2006/relationships/oleObject" Target="../embeddings/oleObject87.bin"/><Relationship Id="rId35" Type="http://schemas.openxmlformats.org/officeDocument/2006/relationships/oleObject" Target="../embeddings/oleObject9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3" Type="http://schemas.openxmlformats.org/officeDocument/2006/relationships/image" Target="../media/image3.png"/><Relationship Id="rId7" Type="http://schemas.openxmlformats.org/officeDocument/2006/relationships/image" Target="../media/image9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2.bin"/><Relationship Id="rId5" Type="http://schemas.openxmlformats.org/officeDocument/2006/relationships/image" Target="../media/image93.wmf"/><Relationship Id="rId4" Type="http://schemas.openxmlformats.org/officeDocument/2006/relationships/oleObject" Target="../embeddings/oleObject91.bin"/><Relationship Id="rId9" Type="http://schemas.openxmlformats.org/officeDocument/2006/relationships/image" Target="../media/image9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wmf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5.wmf"/><Relationship Id="rId3" Type="http://schemas.openxmlformats.org/officeDocument/2006/relationships/image" Target="../media/image3.png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23.wmf"/><Relationship Id="rId26" Type="http://schemas.openxmlformats.org/officeDocument/2006/relationships/image" Target="../media/image27.wmf"/><Relationship Id="rId39" Type="http://schemas.openxmlformats.org/officeDocument/2006/relationships/oleObject" Target="../embeddings/oleObject25.bin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34" Type="http://schemas.openxmlformats.org/officeDocument/2006/relationships/image" Target="../media/image31.wmf"/><Relationship Id="rId42" Type="http://schemas.openxmlformats.org/officeDocument/2006/relationships/image" Target="../media/image35.wmf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33" Type="http://schemas.openxmlformats.org/officeDocument/2006/relationships/oleObject" Target="../embeddings/oleObject22.bin"/><Relationship Id="rId38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29" Type="http://schemas.openxmlformats.org/officeDocument/2006/relationships/oleObject" Target="../embeddings/oleObject20.bin"/><Relationship Id="rId41" Type="http://schemas.openxmlformats.org/officeDocument/2006/relationships/oleObject" Target="../embeddings/oleObject26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26.wmf"/><Relationship Id="rId32" Type="http://schemas.openxmlformats.org/officeDocument/2006/relationships/image" Target="../media/image30.wmf"/><Relationship Id="rId37" Type="http://schemas.openxmlformats.org/officeDocument/2006/relationships/oleObject" Target="../embeddings/oleObject24.bin"/><Relationship Id="rId40" Type="http://schemas.openxmlformats.org/officeDocument/2006/relationships/image" Target="../media/image34.wmf"/><Relationship Id="rId45" Type="http://schemas.openxmlformats.org/officeDocument/2006/relationships/image" Target="../media/image3.png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28.wmf"/><Relationship Id="rId36" Type="http://schemas.openxmlformats.org/officeDocument/2006/relationships/image" Target="../media/image32.wmf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15.bin"/><Relationship Id="rId31" Type="http://schemas.openxmlformats.org/officeDocument/2006/relationships/oleObject" Target="../embeddings/oleObject21.bin"/><Relationship Id="rId44" Type="http://schemas.openxmlformats.org/officeDocument/2006/relationships/image" Target="../media/image36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Relationship Id="rId27" Type="http://schemas.openxmlformats.org/officeDocument/2006/relationships/oleObject" Target="../embeddings/oleObject19.bin"/><Relationship Id="rId30" Type="http://schemas.openxmlformats.org/officeDocument/2006/relationships/image" Target="../media/image29.wmf"/><Relationship Id="rId35" Type="http://schemas.openxmlformats.org/officeDocument/2006/relationships/oleObject" Target="../embeddings/oleObject23.bin"/><Relationship Id="rId43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44.wmf"/><Relationship Id="rId26" Type="http://schemas.openxmlformats.org/officeDocument/2006/relationships/oleObject" Target="../embeddings/oleObject40.bin"/><Relationship Id="rId3" Type="http://schemas.openxmlformats.org/officeDocument/2006/relationships/oleObject" Target="../embeddings/oleObject28.bin"/><Relationship Id="rId21" Type="http://schemas.openxmlformats.org/officeDocument/2006/relationships/oleObject" Target="../embeddings/oleObject37.bin"/><Relationship Id="rId34" Type="http://schemas.openxmlformats.org/officeDocument/2006/relationships/oleObject" Target="../embeddings/oleObject44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35.bin"/><Relationship Id="rId25" Type="http://schemas.openxmlformats.org/officeDocument/2006/relationships/image" Target="../media/image47.wmf"/><Relationship Id="rId33" Type="http://schemas.openxmlformats.org/officeDocument/2006/relationships/image" Target="../media/image51.wmf"/><Relationship Id="rId38" Type="http://schemas.openxmlformats.org/officeDocument/2006/relationships/image" Target="../media/image54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29" Type="http://schemas.openxmlformats.org/officeDocument/2006/relationships/image" Target="../media/image4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2.bin"/><Relationship Id="rId24" Type="http://schemas.openxmlformats.org/officeDocument/2006/relationships/oleObject" Target="../embeddings/oleObject39.bin"/><Relationship Id="rId32" Type="http://schemas.openxmlformats.org/officeDocument/2006/relationships/oleObject" Target="../embeddings/oleObject43.bin"/><Relationship Id="rId37" Type="http://schemas.openxmlformats.org/officeDocument/2006/relationships/image" Target="../media/image53.wmf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23" Type="http://schemas.openxmlformats.org/officeDocument/2006/relationships/oleObject" Target="../embeddings/oleObject38.bin"/><Relationship Id="rId28" Type="http://schemas.openxmlformats.org/officeDocument/2006/relationships/oleObject" Target="../embeddings/oleObject41.bin"/><Relationship Id="rId36" Type="http://schemas.openxmlformats.org/officeDocument/2006/relationships/oleObject" Target="../embeddings/oleObject45.bin"/><Relationship Id="rId10" Type="http://schemas.openxmlformats.org/officeDocument/2006/relationships/image" Target="../media/image40.wmf"/><Relationship Id="rId19" Type="http://schemas.openxmlformats.org/officeDocument/2006/relationships/oleObject" Target="../embeddings/oleObject36.bin"/><Relationship Id="rId31" Type="http://schemas.openxmlformats.org/officeDocument/2006/relationships/image" Target="../media/image5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42.wmf"/><Relationship Id="rId22" Type="http://schemas.openxmlformats.org/officeDocument/2006/relationships/image" Target="../media/image46.wmf"/><Relationship Id="rId27" Type="http://schemas.openxmlformats.org/officeDocument/2006/relationships/image" Target="../media/image48.wmf"/><Relationship Id="rId30" Type="http://schemas.openxmlformats.org/officeDocument/2006/relationships/oleObject" Target="../embeddings/oleObject42.bin"/><Relationship Id="rId35" Type="http://schemas.openxmlformats.org/officeDocument/2006/relationships/image" Target="../media/image5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58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8.wmf"/><Relationship Id="rId11" Type="http://schemas.openxmlformats.org/officeDocument/2006/relationships/image" Target="../media/image57.wmf"/><Relationship Id="rId5" Type="http://schemas.openxmlformats.org/officeDocument/2006/relationships/oleObject" Target="../embeddings/oleObject47.bin"/><Relationship Id="rId15" Type="http://schemas.openxmlformats.org/officeDocument/2006/relationships/image" Target="../media/image59.wmf"/><Relationship Id="rId10" Type="http://schemas.openxmlformats.org/officeDocument/2006/relationships/oleObject" Target="../embeddings/oleObject49.bin"/><Relationship Id="rId4" Type="http://schemas.openxmlformats.org/officeDocument/2006/relationships/image" Target="../media/image55.wmf"/><Relationship Id="rId9" Type="http://schemas.openxmlformats.org/officeDocument/2006/relationships/image" Target="../media/image60.jpeg"/><Relationship Id="rId14" Type="http://schemas.openxmlformats.org/officeDocument/2006/relationships/oleObject" Target="../embeddings/oleObject5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55212" y="148727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130951" y="138787"/>
            <a:ext cx="8280919" cy="830997"/>
          </a:xfrm>
          <a:prstGeom prst="rect">
            <a:avLst/>
          </a:prstGeom>
          <a:solidFill>
            <a:srgbClr val="FFFFFF">
              <a:alpha val="52157"/>
            </a:srgb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9044" y="2555867"/>
            <a:ext cx="8885889" cy="17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20006097" algn="ctr" rotWithShape="0">
              <a:srgbClr val="0099CC">
                <a:alpha val="50000"/>
              </a:srgb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110000"/>
              </a:lnSpc>
              <a:defRPr/>
            </a:pPr>
            <a:endParaRPr lang="ru-RU" sz="5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10000"/>
              </a:lnSpc>
              <a:defRPr/>
            </a:pPr>
            <a:endParaRPr lang="ru-RU" sz="5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10000"/>
              </a:lnSpc>
              <a:defRPr/>
            </a:pPr>
            <a:r>
              <a:rPr lang="ru-RU" sz="4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«Последовательности. Способы задания и свойства»</a:t>
            </a:r>
          </a:p>
          <a:p>
            <a:pPr algn="ctr" eaLnBrk="1" hangingPunct="1">
              <a:lnSpc>
                <a:spcPct val="110000"/>
              </a:lnSpc>
              <a:defRPr/>
            </a:pPr>
            <a:endParaRPr lang="ru-RU" sz="5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10000"/>
              </a:lnSpc>
              <a:defRPr/>
            </a:pPr>
            <a:endParaRPr lang="ru-RU" sz="4000" b="1" dirty="0">
              <a:solidFill>
                <a:srgbClr val="00007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10000"/>
              </a:lnSpc>
              <a:defRPr/>
            </a:pPr>
            <a:endParaRPr lang="ru-RU" sz="3200" b="1" dirty="0">
              <a:solidFill>
                <a:srgbClr val="00007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ecde389766dc71abf432a4ec048d3cde">
            <a:extLst>
              <a:ext uri="{FF2B5EF4-FFF2-40B4-BE49-F238E27FC236}">
                <a16:creationId xmlns:a16="http://schemas.microsoft.com/office/drawing/2014/main" id="{E03516F5-F72D-4E13-9A7B-8CD2C69EE4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23" y="4852091"/>
            <a:ext cx="2453705" cy="1840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388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970" y="153638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9827" y="-71427"/>
            <a:ext cx="2308645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000817"/>
              </p:ext>
            </p:extLst>
          </p:nvPr>
        </p:nvGraphicFramePr>
        <p:xfrm>
          <a:off x="273968" y="2566720"/>
          <a:ext cx="1468438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97" name="Формула" r:id="rId3" imgW="660240" imgH="228600" progId="Equation.3">
                  <p:embed/>
                </p:oleObj>
              </mc:Choice>
              <mc:Fallback>
                <p:oleObj name="Формула" r:id="rId3" imgW="660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968" y="2566720"/>
                        <a:ext cx="1468438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27884" y="916564"/>
            <a:ext cx="883353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Числовая последовательность задана формулой</a:t>
            </a:r>
          </a:p>
          <a:p>
            <a:pPr>
              <a:defRPr/>
            </a:pP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Найти номер члена последовательности, равного 43; 50.</a:t>
            </a:r>
          </a:p>
          <a:p>
            <a:pPr>
              <a:defRPr/>
            </a:pPr>
            <a:endParaRPr 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553094"/>
              </p:ext>
            </p:extLst>
          </p:nvPr>
        </p:nvGraphicFramePr>
        <p:xfrm>
          <a:off x="259681" y="2246220"/>
          <a:ext cx="149701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98" name="Уравнение" r:id="rId5" imgW="672840" imgH="177480" progId="Equation.3">
                  <p:embed/>
                </p:oleObj>
              </mc:Choice>
              <mc:Fallback>
                <p:oleObj name="Уравнение" r:id="rId5" imgW="6728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681" y="2246220"/>
                        <a:ext cx="1497013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520951"/>
              </p:ext>
            </p:extLst>
          </p:nvPr>
        </p:nvGraphicFramePr>
        <p:xfrm>
          <a:off x="295033" y="1425279"/>
          <a:ext cx="163830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99" name="Уравнение" r:id="rId7" imgW="736560" imgH="228600" progId="Equation.3">
                  <p:embed/>
                </p:oleObj>
              </mc:Choice>
              <mc:Fallback>
                <p:oleObj name="Уравнение" r:id="rId7" imgW="736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033" y="1425279"/>
                        <a:ext cx="1638300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809402"/>
              </p:ext>
            </p:extLst>
          </p:nvPr>
        </p:nvGraphicFramePr>
        <p:xfrm>
          <a:off x="539552" y="3025107"/>
          <a:ext cx="1638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500" name="Уравнение" r:id="rId9" imgW="736560" imgH="203040" progId="Equation.3">
                  <p:embed/>
                </p:oleObj>
              </mc:Choice>
              <mc:Fallback>
                <p:oleObj name="Уравнение" r:id="rId9" imgW="736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025107"/>
                        <a:ext cx="1638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114168"/>
              </p:ext>
            </p:extLst>
          </p:nvPr>
        </p:nvGraphicFramePr>
        <p:xfrm>
          <a:off x="558102" y="3453774"/>
          <a:ext cx="1638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501" name="Уравнение" r:id="rId11" imgW="736560" imgH="203040" progId="Equation.3">
                  <p:embed/>
                </p:oleObj>
              </mc:Choice>
              <mc:Fallback>
                <p:oleObj name="Уравнение" r:id="rId11" imgW="736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102" y="3453774"/>
                        <a:ext cx="1638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284668"/>
              </p:ext>
            </p:extLst>
          </p:nvPr>
        </p:nvGraphicFramePr>
        <p:xfrm>
          <a:off x="582122" y="3910974"/>
          <a:ext cx="12144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502" name="Уравнение" r:id="rId13" imgW="545760" imgH="203040" progId="Equation.3">
                  <p:embed/>
                </p:oleObj>
              </mc:Choice>
              <mc:Fallback>
                <p:oleObj name="Уравнение" r:id="rId13" imgW="545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122" y="3910974"/>
                        <a:ext cx="121443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410194"/>
              </p:ext>
            </p:extLst>
          </p:nvPr>
        </p:nvGraphicFramePr>
        <p:xfrm>
          <a:off x="671608" y="4328561"/>
          <a:ext cx="14112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503" name="Уравнение" r:id="rId15" imgW="634680" imgH="203040" progId="Equation.3">
                  <p:embed/>
                </p:oleObj>
              </mc:Choice>
              <mc:Fallback>
                <p:oleObj name="Уравнение" r:id="rId15" imgW="634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608" y="4328561"/>
                        <a:ext cx="14112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109348"/>
              </p:ext>
            </p:extLst>
          </p:nvPr>
        </p:nvGraphicFramePr>
        <p:xfrm>
          <a:off x="747573" y="4803298"/>
          <a:ext cx="10175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504" name="Уравнение" r:id="rId17" imgW="457200" imgH="177480" progId="Equation.3">
                  <p:embed/>
                </p:oleObj>
              </mc:Choice>
              <mc:Fallback>
                <p:oleObj name="Уравнение" r:id="rId17" imgW="457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73" y="4803298"/>
                        <a:ext cx="1017588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781337"/>
              </p:ext>
            </p:extLst>
          </p:nvPr>
        </p:nvGraphicFramePr>
        <p:xfrm>
          <a:off x="227884" y="5197112"/>
          <a:ext cx="333533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505" name="Формула" r:id="rId19" imgW="1498320" imgH="241200" progId="Equation.3">
                  <p:embed/>
                </p:oleObj>
              </mc:Choice>
              <mc:Fallback>
                <p:oleObj name="Формула" r:id="rId19" imgW="14983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84" y="5197112"/>
                        <a:ext cx="3335338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265948" y="5793406"/>
            <a:ext cx="2564359" cy="51794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466628"/>
              </p:ext>
            </p:extLst>
          </p:nvPr>
        </p:nvGraphicFramePr>
        <p:xfrm>
          <a:off x="266325" y="5830514"/>
          <a:ext cx="124301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506" name="Уравнение" r:id="rId21" imgW="558720" imgH="177480" progId="Equation.3">
                  <p:embed/>
                </p:oleObj>
              </mc:Choice>
              <mc:Fallback>
                <p:oleObj name="Уравнение" r:id="rId21" imgW="558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25" y="5830514"/>
                        <a:ext cx="124301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410472"/>
              </p:ext>
            </p:extLst>
          </p:nvPr>
        </p:nvGraphicFramePr>
        <p:xfrm>
          <a:off x="1624175" y="5824408"/>
          <a:ext cx="10175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507" name="Уравнение" r:id="rId23" imgW="457200" imgH="177480" progId="Equation.3">
                  <p:embed/>
                </p:oleObj>
              </mc:Choice>
              <mc:Fallback>
                <p:oleObj name="Уравнение" r:id="rId23" imgW="457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175" y="5824408"/>
                        <a:ext cx="1017588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414768"/>
              </p:ext>
            </p:extLst>
          </p:nvPr>
        </p:nvGraphicFramePr>
        <p:xfrm>
          <a:off x="5345498" y="2152830"/>
          <a:ext cx="149701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508" name="Уравнение" r:id="rId24" imgW="672840" imgH="177480" progId="Equation.3">
                  <p:embed/>
                </p:oleObj>
              </mc:Choice>
              <mc:Fallback>
                <p:oleObj name="Уравнение" r:id="rId24" imgW="6728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498" y="2152830"/>
                        <a:ext cx="1497013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617298"/>
              </p:ext>
            </p:extLst>
          </p:nvPr>
        </p:nvGraphicFramePr>
        <p:xfrm>
          <a:off x="5345498" y="2512345"/>
          <a:ext cx="1468438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509" name="Формула" r:id="rId25" imgW="660240" imgH="228600" progId="Equation.3">
                  <p:embed/>
                </p:oleObj>
              </mc:Choice>
              <mc:Fallback>
                <p:oleObj name="Формула" r:id="rId25" imgW="660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498" y="2512345"/>
                        <a:ext cx="1468438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338495"/>
              </p:ext>
            </p:extLst>
          </p:nvPr>
        </p:nvGraphicFramePr>
        <p:xfrm>
          <a:off x="5345498" y="2947769"/>
          <a:ext cx="1638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510" name="Уравнение" r:id="rId27" imgW="736560" imgH="203040" progId="Equation.3">
                  <p:embed/>
                </p:oleObj>
              </mc:Choice>
              <mc:Fallback>
                <p:oleObj name="Уравнение" r:id="rId27" imgW="736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498" y="2947769"/>
                        <a:ext cx="1638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330630"/>
              </p:ext>
            </p:extLst>
          </p:nvPr>
        </p:nvGraphicFramePr>
        <p:xfrm>
          <a:off x="5345498" y="3368087"/>
          <a:ext cx="1638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511" name="Уравнение" r:id="rId29" imgW="736560" imgH="203040" progId="Equation.3">
                  <p:embed/>
                </p:oleObj>
              </mc:Choice>
              <mc:Fallback>
                <p:oleObj name="Уравнение" r:id="rId29" imgW="736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498" y="3368087"/>
                        <a:ext cx="1638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697367"/>
              </p:ext>
            </p:extLst>
          </p:nvPr>
        </p:nvGraphicFramePr>
        <p:xfrm>
          <a:off x="5364048" y="3787004"/>
          <a:ext cx="12144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512" name="Уравнение" r:id="rId31" imgW="545760" imgH="203040" progId="Equation.3">
                  <p:embed/>
                </p:oleObj>
              </mc:Choice>
              <mc:Fallback>
                <p:oleObj name="Уравнение" r:id="rId31" imgW="545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48" y="3787004"/>
                        <a:ext cx="121443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724342"/>
              </p:ext>
            </p:extLst>
          </p:nvPr>
        </p:nvGraphicFramePr>
        <p:xfrm>
          <a:off x="5364048" y="4191033"/>
          <a:ext cx="14112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513" name="Уравнение" r:id="rId33" imgW="634680" imgH="203040" progId="Equation.3">
                  <p:embed/>
                </p:oleObj>
              </mc:Choice>
              <mc:Fallback>
                <p:oleObj name="Уравнение" r:id="rId33" imgW="634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48" y="4191033"/>
                        <a:ext cx="14112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471231"/>
              </p:ext>
            </p:extLst>
          </p:nvPr>
        </p:nvGraphicFramePr>
        <p:xfrm>
          <a:off x="5364048" y="4574698"/>
          <a:ext cx="12731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514" name="Уравнение" r:id="rId35" imgW="571320" imgH="203040" progId="Equation.3">
                  <p:embed/>
                </p:oleObj>
              </mc:Choice>
              <mc:Fallback>
                <p:oleObj name="Уравнение" r:id="rId35" imgW="571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48" y="4574698"/>
                        <a:ext cx="12731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85372"/>
              </p:ext>
            </p:extLst>
          </p:nvPr>
        </p:nvGraphicFramePr>
        <p:xfrm>
          <a:off x="4131281" y="4978727"/>
          <a:ext cx="4935381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515" name="Уравнение" r:id="rId37" imgW="2158920" imgH="774360" progId="Equation.3">
                  <p:embed/>
                </p:oleObj>
              </mc:Choice>
              <mc:Fallback>
                <p:oleObj name="Уравнение" r:id="rId37" imgW="215892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1281" y="4978727"/>
                        <a:ext cx="4935381" cy="1743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7EC633E8-BC78-4CE8-A06A-35FC8C68327C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8068343" y="119687"/>
            <a:ext cx="896190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12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4568" y="166072"/>
            <a:ext cx="8809276" cy="6623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1336" y="-31093"/>
            <a:ext cx="6692858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задания</a:t>
            </a:r>
          </a:p>
          <a:p>
            <a:pPr algn="ctr">
              <a:defRPr/>
            </a:pPr>
            <a:r>
              <a:rPr lang="ru-RU" sz="36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числовой последовательности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1" y="2174507"/>
            <a:ext cx="8712564" cy="1384995"/>
          </a:xfrm>
          <a:prstGeom prst="rect">
            <a:avLst/>
          </a:prstGeom>
          <a:solidFill>
            <a:schemeClr val="bg1"/>
          </a:solidFill>
          <a:ln w="63500" cmpd="tri">
            <a:solidFill>
              <a:srgbClr val="00007E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Задают </a:t>
            </a: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первых членов 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последовательности и </a:t>
            </a: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позволяющее вычислять каждый с</a:t>
            </a: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ледующий 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член через </a:t>
            </a: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предыдущий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2986832" y="1110103"/>
            <a:ext cx="3030037" cy="560542"/>
            <a:chOff x="2296343" y="4782511"/>
            <a:chExt cx="3784941" cy="560542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296343" y="4825111"/>
              <a:ext cx="3571761" cy="51794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489600" y="4782511"/>
              <a:ext cx="359168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28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Рекуррентный</a:t>
              </a:r>
              <a:endPara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206704" y="3629572"/>
            <a:ext cx="2133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1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853943"/>
              </p:ext>
            </p:extLst>
          </p:nvPr>
        </p:nvGraphicFramePr>
        <p:xfrm>
          <a:off x="191194" y="4219592"/>
          <a:ext cx="363378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90" name="Уравнение" r:id="rId3" imgW="1473120" imgH="241200" progId="Equation.3">
                  <p:embed/>
                </p:oleObj>
              </mc:Choice>
              <mc:Fallback>
                <p:oleObj name="Уравнение" r:id="rId3" imgW="1473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194" y="4219592"/>
                        <a:ext cx="3633787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" name="Рисунок 2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599" y="2763304"/>
            <a:ext cx="849803" cy="859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9" name="Объект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208386"/>
              </p:ext>
            </p:extLst>
          </p:nvPr>
        </p:nvGraphicFramePr>
        <p:xfrm>
          <a:off x="174568" y="4916380"/>
          <a:ext cx="6545263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91" name="Уравнение" r:id="rId6" imgW="2654280" imgH="241200" progId="Equation.3">
                  <p:embed/>
                </p:oleObj>
              </mc:Choice>
              <mc:Fallback>
                <p:oleObj name="Уравнение" r:id="rId6" imgW="2654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568" y="4916380"/>
                        <a:ext cx="6545263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Прямоугольник 39"/>
          <p:cNvSpPr/>
          <p:nvPr/>
        </p:nvSpPr>
        <p:spPr>
          <a:xfrm>
            <a:off x="179789" y="1587966"/>
            <a:ext cx="8660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(от латинского слова </a:t>
            </a:r>
            <a:r>
              <a:rPr lang="en-US" sz="2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recurro</a:t>
            </a:r>
            <a:r>
              <a:rPr lang="en-US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− возвращаться) 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1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976" y="187277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9827" y="-71427"/>
            <a:ext cx="2308645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082805"/>
              </p:ext>
            </p:extLst>
          </p:nvPr>
        </p:nvGraphicFramePr>
        <p:xfrm>
          <a:off x="117676" y="1644200"/>
          <a:ext cx="32766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28" name="Уравнение" r:id="rId3" imgW="1473120" imgH="241200" progId="Equation.3">
                  <p:embed/>
                </p:oleObj>
              </mc:Choice>
              <mc:Fallback>
                <p:oleObj name="Уравнение" r:id="rId3" imgW="1473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76" y="1644200"/>
                        <a:ext cx="327660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90292" y="1212216"/>
            <a:ext cx="88984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первые пять членов последовательности, если: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446411"/>
              </p:ext>
            </p:extLst>
          </p:nvPr>
        </p:nvGraphicFramePr>
        <p:xfrm>
          <a:off x="188424" y="2149759"/>
          <a:ext cx="149701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29" name="Уравнение" r:id="rId5" imgW="672840" imgH="177480" progId="Equation.3">
                  <p:embed/>
                </p:oleObj>
              </mc:Choice>
              <mc:Fallback>
                <p:oleObj name="Уравнение" r:id="rId5" imgW="6728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24" y="2149759"/>
                        <a:ext cx="1497013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15046" y="816954"/>
            <a:ext cx="20086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1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762249"/>
              </p:ext>
            </p:extLst>
          </p:nvPr>
        </p:nvGraphicFramePr>
        <p:xfrm>
          <a:off x="188424" y="2513784"/>
          <a:ext cx="1065212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30" name="Уравнение" r:id="rId7" imgW="431640" imgH="215640" progId="Equation.3">
                  <p:embed/>
                </p:oleObj>
              </mc:Choice>
              <mc:Fallback>
                <p:oleObj name="Уравнение" r:id="rId7" imgW="431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24" y="2513784"/>
                        <a:ext cx="1065212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195957"/>
              </p:ext>
            </p:extLst>
          </p:nvPr>
        </p:nvGraphicFramePr>
        <p:xfrm>
          <a:off x="188424" y="2993641"/>
          <a:ext cx="338296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31" name="Уравнение" r:id="rId9" imgW="1371600" imgH="215640" progId="Equation.3">
                  <p:embed/>
                </p:oleObj>
              </mc:Choice>
              <mc:Fallback>
                <p:oleObj name="Уравнение" r:id="rId9" imgW="1371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24" y="2993641"/>
                        <a:ext cx="338296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652316"/>
              </p:ext>
            </p:extLst>
          </p:nvPr>
        </p:nvGraphicFramePr>
        <p:xfrm>
          <a:off x="188424" y="3501069"/>
          <a:ext cx="3414712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32" name="Уравнение" r:id="rId11" imgW="1384200" imgH="228600" progId="Equation.3">
                  <p:embed/>
                </p:oleObj>
              </mc:Choice>
              <mc:Fallback>
                <p:oleObj name="Уравнение" r:id="rId11" imgW="1384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24" y="3501069"/>
                        <a:ext cx="3414712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258161"/>
              </p:ext>
            </p:extLst>
          </p:nvPr>
        </p:nvGraphicFramePr>
        <p:xfrm>
          <a:off x="188424" y="4061457"/>
          <a:ext cx="3414712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33" name="Уравнение" r:id="rId13" imgW="1384200" imgH="228600" progId="Equation.3">
                  <p:embed/>
                </p:oleObj>
              </mc:Choice>
              <mc:Fallback>
                <p:oleObj name="Уравнение" r:id="rId13" imgW="1384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24" y="4061457"/>
                        <a:ext cx="3414712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422065"/>
              </p:ext>
            </p:extLst>
          </p:nvPr>
        </p:nvGraphicFramePr>
        <p:xfrm>
          <a:off x="188424" y="4600636"/>
          <a:ext cx="360203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34" name="Уравнение" r:id="rId15" imgW="1460160" imgH="228600" progId="Equation.3">
                  <p:embed/>
                </p:oleObj>
              </mc:Choice>
              <mc:Fallback>
                <p:oleObj name="Уравнение" r:id="rId15" imgW="1460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24" y="4600636"/>
                        <a:ext cx="3602038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221399" y="5227293"/>
            <a:ext cx="3940822" cy="51794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04756"/>
              </p:ext>
            </p:extLst>
          </p:nvPr>
        </p:nvGraphicFramePr>
        <p:xfrm>
          <a:off x="222324" y="5256423"/>
          <a:ext cx="124301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35" name="Уравнение" r:id="rId17" imgW="558720" imgH="177480" progId="Equation.3">
                  <p:embed/>
                </p:oleObj>
              </mc:Choice>
              <mc:Fallback>
                <p:oleObj name="Уравнение" r:id="rId17" imgW="558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24" y="5256423"/>
                        <a:ext cx="124301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382154"/>
              </p:ext>
            </p:extLst>
          </p:nvPr>
        </p:nvGraphicFramePr>
        <p:xfrm>
          <a:off x="1499983" y="5211171"/>
          <a:ext cx="266223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36" name="Уравнение" r:id="rId19" imgW="1079280" imgH="228600" progId="Equation.3">
                  <p:embed/>
                </p:oleObj>
              </mc:Choice>
              <mc:Fallback>
                <p:oleObj name="Уравнение" r:id="rId19" imgW="1079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9983" y="5211171"/>
                        <a:ext cx="2662238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384705"/>
              </p:ext>
            </p:extLst>
          </p:nvPr>
        </p:nvGraphicFramePr>
        <p:xfrm>
          <a:off x="3810174" y="1693839"/>
          <a:ext cx="5167312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37" name="Уравнение" r:id="rId21" imgW="2095200" imgH="431640" progId="Equation.3">
                  <p:embed/>
                </p:oleObj>
              </mc:Choice>
              <mc:Fallback>
                <p:oleObj name="Уравнение" r:id="rId21" imgW="2095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174" y="1693839"/>
                        <a:ext cx="5167312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027315"/>
              </p:ext>
            </p:extLst>
          </p:nvPr>
        </p:nvGraphicFramePr>
        <p:xfrm>
          <a:off x="4199111" y="2669876"/>
          <a:ext cx="149701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38" name="Уравнение" r:id="rId23" imgW="672840" imgH="177480" progId="Equation.3">
                  <p:embed/>
                </p:oleObj>
              </mc:Choice>
              <mc:Fallback>
                <p:oleObj name="Уравнение" r:id="rId23" imgW="6728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9111" y="2669876"/>
                        <a:ext cx="1497013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264823"/>
              </p:ext>
            </p:extLst>
          </p:nvPr>
        </p:nvGraphicFramePr>
        <p:xfrm>
          <a:off x="4438650" y="2878824"/>
          <a:ext cx="1001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39" name="Уравнение" r:id="rId24" imgW="406080" imgH="215640" progId="Equation.3">
                  <p:embed/>
                </p:oleObj>
              </mc:Choice>
              <mc:Fallback>
                <p:oleObj name="Уравнение" r:id="rId24" imgW="406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2878824"/>
                        <a:ext cx="1001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257444"/>
              </p:ext>
            </p:extLst>
          </p:nvPr>
        </p:nvGraphicFramePr>
        <p:xfrm>
          <a:off x="4442706" y="3293250"/>
          <a:ext cx="1125537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40" name="Уравнение" r:id="rId26" imgW="457200" imgH="215640" progId="Equation.3">
                  <p:embed/>
                </p:oleObj>
              </mc:Choice>
              <mc:Fallback>
                <p:oleObj name="Уравнение" r:id="rId26" imgW="457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2706" y="3293250"/>
                        <a:ext cx="1125537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478792"/>
              </p:ext>
            </p:extLst>
          </p:nvPr>
        </p:nvGraphicFramePr>
        <p:xfrm>
          <a:off x="4437760" y="3699361"/>
          <a:ext cx="4376737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41" name="Уравнение" r:id="rId28" imgW="1777680" imgH="228600" progId="Equation.3">
                  <p:embed/>
                </p:oleObj>
              </mc:Choice>
              <mc:Fallback>
                <p:oleObj name="Уравнение" r:id="rId28" imgW="1777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760" y="3699361"/>
                        <a:ext cx="4376737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49153"/>
              </p:ext>
            </p:extLst>
          </p:nvPr>
        </p:nvGraphicFramePr>
        <p:xfrm>
          <a:off x="4390928" y="4083441"/>
          <a:ext cx="447040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42" name="Уравнение" r:id="rId30" imgW="1815840" imgH="228600" progId="Equation.3">
                  <p:embed/>
                </p:oleObj>
              </mc:Choice>
              <mc:Fallback>
                <p:oleObj name="Уравнение" r:id="rId30" imgW="1815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0928" y="4083441"/>
                        <a:ext cx="4470400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705375"/>
              </p:ext>
            </p:extLst>
          </p:nvPr>
        </p:nvGraphicFramePr>
        <p:xfrm>
          <a:off x="4390928" y="4536909"/>
          <a:ext cx="4627563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43" name="Уравнение" r:id="rId32" imgW="1879560" imgH="228600" progId="Equation.3">
                  <p:embed/>
                </p:oleObj>
              </mc:Choice>
              <mc:Fallback>
                <p:oleObj name="Уравнение" r:id="rId32" imgW="1879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0928" y="4536909"/>
                        <a:ext cx="4627563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4390928" y="5233938"/>
            <a:ext cx="3940822" cy="51794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295877"/>
              </p:ext>
            </p:extLst>
          </p:nvPr>
        </p:nvGraphicFramePr>
        <p:xfrm>
          <a:off x="4453112" y="5319808"/>
          <a:ext cx="124301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44" name="Уравнение" r:id="rId34" imgW="558720" imgH="177480" progId="Equation.3">
                  <p:embed/>
                </p:oleObj>
              </mc:Choice>
              <mc:Fallback>
                <p:oleObj name="Уравнение" r:id="rId34" imgW="558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3112" y="5319808"/>
                        <a:ext cx="124301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749459"/>
              </p:ext>
            </p:extLst>
          </p:nvPr>
        </p:nvGraphicFramePr>
        <p:xfrm>
          <a:off x="5775325" y="5276850"/>
          <a:ext cx="256698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45" name="Уравнение" r:id="rId35" imgW="1041120" imgH="228600" progId="Equation.3">
                  <p:embed/>
                </p:oleObj>
              </mc:Choice>
              <mc:Fallback>
                <p:oleObj name="Уравнение" r:id="rId35" imgW="1041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5325" y="5276850"/>
                        <a:ext cx="2566988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88424" y="5765217"/>
            <a:ext cx="88954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рекуррентного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задания последовательности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знать один или два первых члена последовательности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указать правило для вычисления следующих членов последовательности</a:t>
            </a:r>
            <a:endParaRPr lang="ru-RU" sz="20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Рисунок 20"/>
          <p:cNvPicPr>
            <a:picLocks noChangeAspect="1" noChangeArrowheads="1"/>
          </p:cNvPicPr>
          <p:nvPr/>
        </p:nvPicPr>
        <p:blipFill>
          <a:blip r:embed="rId3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382" y="5771859"/>
            <a:ext cx="849803" cy="859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2267551A-3BDA-4655-AF0A-742275A1FE39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8068343" y="119687"/>
            <a:ext cx="896190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20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55257" y="128640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1336" y="-31093"/>
            <a:ext cx="6692858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задания</a:t>
            </a:r>
          </a:p>
          <a:p>
            <a:pPr algn="ctr">
              <a:defRPr/>
            </a:pPr>
            <a:r>
              <a:rPr lang="ru-RU" sz="36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числовой последовательности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750693" y="1181601"/>
            <a:ext cx="3030037" cy="560542"/>
            <a:chOff x="2296343" y="4782511"/>
            <a:chExt cx="3784941" cy="56054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296343" y="4825111"/>
              <a:ext cx="3571761" cy="51794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489600" y="4782511"/>
              <a:ext cx="359168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28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Описательный</a:t>
              </a:r>
              <a:endPara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13289" y="1844566"/>
            <a:ext cx="8568952" cy="1384995"/>
          </a:xfrm>
          <a:prstGeom prst="rect">
            <a:avLst/>
          </a:prstGeom>
          <a:solidFill>
            <a:schemeClr val="bg1"/>
          </a:solidFill>
          <a:ln w="63500" cmpd="tri">
            <a:solidFill>
              <a:srgbClr val="00007E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задания последовательности описываются словами, без указания формул или когда закономерности между элементами нет.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2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194" y="2360395"/>
            <a:ext cx="849803" cy="859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55257" y="3332663"/>
            <a:ext cx="7418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1.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Последовательность простых чисел: 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025271"/>
              </p:ext>
            </p:extLst>
          </p:nvPr>
        </p:nvGraphicFramePr>
        <p:xfrm>
          <a:off x="1947773" y="3854068"/>
          <a:ext cx="50546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99" name="Уравнение" r:id="rId4" imgW="2273040" imgH="241200" progId="Equation.3">
                  <p:embed/>
                </p:oleObj>
              </mc:Choice>
              <mc:Fallback>
                <p:oleObj name="Уравнение" r:id="rId4" imgW="22730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773" y="3854068"/>
                        <a:ext cx="505460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75369" y="4341633"/>
            <a:ext cx="8599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2.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Последовательность натуральных четных чисел: 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839395"/>
              </p:ext>
            </p:extLst>
          </p:nvPr>
        </p:nvGraphicFramePr>
        <p:xfrm>
          <a:off x="1947773" y="4831824"/>
          <a:ext cx="5081588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200" name="Уравнение" r:id="rId6" imgW="2286000" imgH="241200" progId="Equation.3">
                  <p:embed/>
                </p:oleObj>
              </mc:Choice>
              <mc:Fallback>
                <p:oleObj name="Уравнение" r:id="rId6" imgW="2286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773" y="4831824"/>
                        <a:ext cx="5081588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49758" y="5344039"/>
            <a:ext cx="8599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3.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Последовательность натуральных чисел, кратных 7: </a:t>
            </a:r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674481"/>
              </p:ext>
            </p:extLst>
          </p:nvPr>
        </p:nvGraphicFramePr>
        <p:xfrm>
          <a:off x="2123728" y="5806986"/>
          <a:ext cx="5675312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201" name="Уравнение" r:id="rId8" imgW="2552400" imgH="241200" progId="Equation.3">
                  <p:embed/>
                </p:oleObj>
              </mc:Choice>
              <mc:Fallback>
                <p:oleObj name="Уравнение" r:id="rId8" imgW="2552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5806986"/>
                        <a:ext cx="5675312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173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155257" y="128640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42" name="Line 3"/>
          <p:cNvSpPr>
            <a:spLocks noChangeShapeType="1"/>
          </p:cNvSpPr>
          <p:nvPr/>
        </p:nvSpPr>
        <p:spPr bwMode="auto">
          <a:xfrm flipV="1">
            <a:off x="1905000" y="1295400"/>
            <a:ext cx="0" cy="3048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243" name="Line 4"/>
          <p:cNvSpPr>
            <a:spLocks noChangeShapeType="1"/>
          </p:cNvSpPr>
          <p:nvPr/>
        </p:nvSpPr>
        <p:spPr bwMode="auto">
          <a:xfrm flipV="1">
            <a:off x="1905000" y="1295400"/>
            <a:ext cx="0" cy="3048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645518" y="2989444"/>
            <a:ext cx="4364459" cy="3728676"/>
            <a:chOff x="1483891" y="1475941"/>
            <a:chExt cx="4364459" cy="3728676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1905000" y="1475941"/>
              <a:ext cx="3943350" cy="3728676"/>
              <a:chOff x="1905000" y="1475941"/>
              <a:chExt cx="3943350" cy="3728676"/>
            </a:xfrm>
          </p:grpSpPr>
          <p:sp>
            <p:nvSpPr>
              <p:cNvPr id="10250" name="Text Box 15"/>
              <p:cNvSpPr txBox="1">
                <a:spLocks noChangeArrowheads="1"/>
              </p:cNvSpPr>
              <p:nvPr/>
            </p:nvSpPr>
            <p:spPr bwMode="auto">
              <a:xfrm>
                <a:off x="1905000" y="4625180"/>
                <a:ext cx="3943350" cy="579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3200" dirty="0">
                    <a:latin typeface="Times New Roman" panose="02020603050405020304" pitchFamily="18" charset="0"/>
                  </a:rPr>
                  <a:t>0  1 2 3 4 5          </a:t>
                </a:r>
                <a:r>
                  <a:rPr lang="ru-RU" altLang="ru-RU" sz="3200" i="1" dirty="0">
                    <a:latin typeface="Times New Roman" panose="02020603050405020304" pitchFamily="18" charset="0"/>
                  </a:rPr>
                  <a:t>дни</a:t>
                </a:r>
              </a:p>
            </p:txBody>
          </p:sp>
          <p:grpSp>
            <p:nvGrpSpPr>
              <p:cNvPr id="2" name="Группа 1"/>
              <p:cNvGrpSpPr/>
              <p:nvPr/>
            </p:nvGrpSpPr>
            <p:grpSpPr>
              <a:xfrm>
                <a:off x="2071688" y="1475941"/>
                <a:ext cx="3505200" cy="3205162"/>
                <a:chOff x="2037979" y="1542617"/>
                <a:chExt cx="3505200" cy="3205162"/>
              </a:xfrm>
            </p:grpSpPr>
            <p:sp>
              <p:nvSpPr>
                <p:cNvPr id="10244" name="Line 7"/>
                <p:cNvSpPr>
                  <a:spLocks noChangeShapeType="1"/>
                </p:cNvSpPr>
                <p:nvPr/>
              </p:nvSpPr>
              <p:spPr bwMode="auto">
                <a:xfrm>
                  <a:off x="2037979" y="1542617"/>
                  <a:ext cx="0" cy="320516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arrow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0245" name="Line 8"/>
                <p:cNvSpPr>
                  <a:spLocks noChangeShapeType="1"/>
                </p:cNvSpPr>
                <p:nvPr/>
              </p:nvSpPr>
              <p:spPr bwMode="auto">
                <a:xfrm>
                  <a:off x="2037979" y="4743450"/>
                  <a:ext cx="35052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2447926" y="3343275"/>
                  <a:ext cx="0" cy="140017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786063" y="2943225"/>
                  <a:ext cx="0" cy="17859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8443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3114675" y="2371725"/>
                  <a:ext cx="0" cy="23574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8444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3429000" y="3657600"/>
                  <a:ext cx="0" cy="10715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844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3743325" y="1943100"/>
                  <a:ext cx="0" cy="27860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8449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2057400" y="3343275"/>
                  <a:ext cx="3857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8450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2043113" y="2957513"/>
                  <a:ext cx="7429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8451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2057400" y="2386013"/>
                  <a:ext cx="105727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8452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2057400" y="3671888"/>
                  <a:ext cx="1371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8453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057400" y="1957388"/>
                  <a:ext cx="168592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10257" name="Text Box 22"/>
            <p:cNvSpPr txBox="1">
              <a:spLocks noChangeArrowheads="1"/>
            </p:cNvSpPr>
            <p:nvPr/>
          </p:nvSpPr>
          <p:spPr bwMode="auto">
            <a:xfrm>
              <a:off x="1512465" y="1611456"/>
              <a:ext cx="827087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 dirty="0">
                  <a:latin typeface="Times New Roman" panose="02020603050405020304" pitchFamily="18" charset="0"/>
                </a:rPr>
                <a:t>90</a:t>
              </a:r>
            </a:p>
          </p:txBody>
        </p:sp>
        <p:sp>
          <p:nvSpPr>
            <p:cNvPr id="10258" name="Text Box 23"/>
            <p:cNvSpPr txBox="1">
              <a:spLocks noChangeArrowheads="1"/>
            </p:cNvSpPr>
            <p:nvPr/>
          </p:nvSpPr>
          <p:spPr bwMode="auto">
            <a:xfrm>
              <a:off x="1498178" y="2071510"/>
              <a:ext cx="60007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 dirty="0">
                  <a:latin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10259" name="Text Box 24"/>
            <p:cNvSpPr txBox="1">
              <a:spLocks noChangeArrowheads="1"/>
            </p:cNvSpPr>
            <p:nvPr/>
          </p:nvSpPr>
          <p:spPr bwMode="auto">
            <a:xfrm>
              <a:off x="1498178" y="2550465"/>
              <a:ext cx="671513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 dirty="0">
                  <a:latin typeface="Times New Roman" panose="02020603050405020304" pitchFamily="18" charset="0"/>
                </a:rPr>
                <a:t>50</a:t>
              </a:r>
            </a:p>
          </p:txBody>
        </p:sp>
        <p:sp>
          <p:nvSpPr>
            <p:cNvPr id="10260" name="Text Box 25"/>
            <p:cNvSpPr txBox="1">
              <a:spLocks noChangeArrowheads="1"/>
            </p:cNvSpPr>
            <p:nvPr/>
          </p:nvSpPr>
          <p:spPr bwMode="auto">
            <a:xfrm>
              <a:off x="1500562" y="2948781"/>
              <a:ext cx="74295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 dirty="0">
                  <a:latin typeface="Times New Roman" panose="02020603050405020304" pitchFamily="18" charset="0"/>
                </a:rPr>
                <a:t>40</a:t>
              </a:r>
            </a:p>
          </p:txBody>
        </p:sp>
        <p:sp>
          <p:nvSpPr>
            <p:cNvPr id="10261" name="Text Box 26"/>
            <p:cNvSpPr txBox="1">
              <a:spLocks noChangeArrowheads="1"/>
            </p:cNvSpPr>
            <p:nvPr/>
          </p:nvSpPr>
          <p:spPr bwMode="auto">
            <a:xfrm>
              <a:off x="1483891" y="3312317"/>
              <a:ext cx="657225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 dirty="0">
                  <a:latin typeface="Times New Roman" panose="02020603050405020304" pitchFamily="18" charset="0"/>
                </a:rPr>
                <a:t>30</a:t>
              </a: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1128485" y="-101328"/>
            <a:ext cx="6692858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задания</a:t>
            </a:r>
          </a:p>
          <a:p>
            <a:pPr algn="ctr">
              <a:defRPr/>
            </a:pPr>
            <a:r>
              <a:rPr lang="ru-RU" sz="36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числовой последовательности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2609924" y="990215"/>
            <a:ext cx="3172677" cy="546184"/>
            <a:chOff x="2118166" y="4782511"/>
            <a:chExt cx="3963118" cy="546184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2118166" y="4810753"/>
              <a:ext cx="3571761" cy="51794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489600" y="4782511"/>
              <a:ext cx="359168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28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Графический</a:t>
              </a:r>
              <a:endPara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64493" y="1651275"/>
            <a:ext cx="8590804" cy="1200329"/>
          </a:xfrm>
          <a:prstGeom prst="rect">
            <a:avLst/>
          </a:prstGeom>
          <a:solidFill>
            <a:schemeClr val="bg1"/>
          </a:solidFill>
          <a:ln w="63500" cmpd="tri">
            <a:solidFill>
              <a:srgbClr val="00007E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Графиком последовательности как и функции, заданной на множестве натуральных чисел, являются отдельные, изолированные точки координатной плоскости.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Рисунок 2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386" y="2023293"/>
            <a:ext cx="849803" cy="859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099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55257" y="128640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052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400329"/>
              </p:ext>
            </p:extLst>
          </p:nvPr>
        </p:nvGraphicFramePr>
        <p:xfrm>
          <a:off x="827584" y="2604978"/>
          <a:ext cx="6076950" cy="1660525"/>
        </p:xfrm>
        <a:graphic>
          <a:graphicData uri="http://schemas.openxmlformats.org/drawingml/2006/table">
            <a:tbl>
              <a:tblPr/>
              <a:tblGrid>
                <a:gridCol w="120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7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28485" y="-101328"/>
            <a:ext cx="6692858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задания</a:t>
            </a:r>
          </a:p>
          <a:p>
            <a:pPr algn="ctr">
              <a:defRPr/>
            </a:pPr>
            <a:r>
              <a:rPr lang="ru-RU" sz="36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числовой последовательности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699792" y="1492823"/>
            <a:ext cx="3172677" cy="546184"/>
            <a:chOff x="2118166" y="4782511"/>
            <a:chExt cx="3963118" cy="54618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118166" y="4810753"/>
              <a:ext cx="3571761" cy="51794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489600" y="4782511"/>
              <a:ext cx="359168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28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Табличный</a:t>
              </a:r>
              <a:endPara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557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60248" y="110708"/>
            <a:ext cx="8809276" cy="6623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85670" y="1593887"/>
            <a:ext cx="85389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дни недели, </a:t>
            </a:r>
          </a:p>
          <a:p>
            <a:pPr marL="285750" indent="-285750" algn="just">
              <a:buFontTx/>
              <a:buChar char="-"/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названия месяцев, </a:t>
            </a:r>
          </a:p>
          <a:p>
            <a:pPr marL="285750" indent="-285750" algn="just">
              <a:buFontTx/>
              <a:buChar char="-"/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человека, </a:t>
            </a:r>
          </a:p>
          <a:p>
            <a:pPr marL="285750" indent="-285750" algn="just">
              <a:buFontTx/>
              <a:buChar char="-"/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 счёта в банке, </a:t>
            </a:r>
          </a:p>
          <a:p>
            <a:pPr marL="285750" indent="-285750" algn="just">
              <a:buFontTx/>
              <a:buChar char="-"/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 происходит смена дня и ночи, </a:t>
            </a:r>
          </a:p>
          <a:p>
            <a:pPr marL="285750" indent="-285750" algn="just">
              <a:buFontTx/>
              <a:buChar char="-"/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 увеличивает скорость автомобиль, и т. д.</a:t>
            </a:r>
            <a:endParaRPr lang="ru-RU" sz="2400" i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2209" y="5181514"/>
            <a:ext cx="89602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Числовая последовательность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функция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ее область определения – множество N.</a:t>
            </a:r>
            <a:endParaRPr lang="ru-RU" sz="24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2209" y="-5705"/>
            <a:ext cx="876393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числовой последовательности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489198"/>
            <a:ext cx="5554726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kern="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есть последовательность?</a:t>
            </a:r>
            <a:endParaRPr lang="ru-RU" sz="28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7909" y="935661"/>
            <a:ext cx="8727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Какие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события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нашей жизни происходят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Приведите примеры таких явлений и событий.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7324" y="3830791"/>
            <a:ext cx="4604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Что такое последовательность?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2209" y="4292456"/>
            <a:ext cx="8591872" cy="954107"/>
          </a:xfrm>
          <a:prstGeom prst="rect">
            <a:avLst/>
          </a:prstGeom>
          <a:solidFill>
            <a:schemeClr val="bg1"/>
          </a:solidFill>
          <a:ln w="63500" cmpd="tri">
            <a:solidFill>
              <a:srgbClr val="00007E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Числовая последовательность 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это функция, заданная на множестве натуральных чисел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5" name="Рисунок 2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548" y="4447333"/>
            <a:ext cx="848906" cy="85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29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160248" y="110708"/>
            <a:ext cx="8809276" cy="6623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231628" y="495858"/>
            <a:ext cx="8839200" cy="1839572"/>
            <a:chOff x="152400" y="1578315"/>
            <a:chExt cx="8839200" cy="1839572"/>
          </a:xfrm>
        </p:grpSpPr>
        <p:sp>
          <p:nvSpPr>
            <p:cNvPr id="5141" name="Rectangle 21"/>
            <p:cNvSpPr>
              <a:spLocks noChangeArrowheads="1"/>
            </p:cNvSpPr>
            <p:nvPr/>
          </p:nvSpPr>
          <p:spPr bwMode="auto">
            <a:xfrm>
              <a:off x="152400" y="2884487"/>
              <a:ext cx="8737896" cy="533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5660" name="Picture 60" descr="82"/>
            <p:cNvPicPr>
              <a:picLocks noGrp="1" noChangeAspect="1" noChangeArrowheads="1"/>
            </p:cNvPicPr>
            <p:nvPr>
              <p:ph type="body" idx="1"/>
            </p:nvPr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57200" y="1752600"/>
              <a:ext cx="1600200" cy="1371600"/>
            </a:xfrm>
            <a:noFill/>
            <a:ln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" name="Picture 60" descr="8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1752600"/>
              <a:ext cx="1600200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" name="Picture 60" descr="8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1752600"/>
              <a:ext cx="1600200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60" descr="8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8694" y="1773569"/>
              <a:ext cx="1600200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0" name="Picture 10" descr="NA01534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9500" y="2175693"/>
              <a:ext cx="457200" cy="80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33" name="Picture 13" descr="NA01530_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1916" y="1578315"/>
              <a:ext cx="668338" cy="1368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31" name="Picture 11" descr="NA01530_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1676400"/>
              <a:ext cx="668338" cy="1368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32" name="Picture 12" descr="SY00600_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59525" y="2788827"/>
              <a:ext cx="1746250" cy="3698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34" name="Picture 14" descr="NA01534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3051" y="2164104"/>
              <a:ext cx="457200" cy="80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40" name="Picture 54" descr="120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8406" y="2723356"/>
              <a:ext cx="990600" cy="64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60" descr="8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1752600"/>
              <a:ext cx="1600200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317721" y="2279374"/>
            <a:ext cx="80820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ru-RU" sz="2800" dirty="0">
                <a:latin typeface="Verdana" panose="020B0604030504040204" pitchFamily="34" charset="0"/>
              </a:rPr>
              <a:t> 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нечетных чисел: 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3, 5, 7, 9, 11, … </a:t>
            </a: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262962" y="4350053"/>
            <a:ext cx="828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четных чисел: 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4, 6, 8, 10, 12, …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32209" y="-5705"/>
            <a:ext cx="876393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числовой последовательности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02470" y="798852"/>
            <a:ext cx="504000" cy="3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462988" y="794186"/>
            <a:ext cx="504000" cy="3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№3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4133767" y="801768"/>
            <a:ext cx="504000" cy="3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№5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5927890" y="820070"/>
            <a:ext cx="504000" cy="3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№7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7634966" y="794186"/>
            <a:ext cx="504000" cy="3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№9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143524" y="2757912"/>
            <a:ext cx="8876652" cy="1645375"/>
            <a:chOff x="29844" y="2077913"/>
            <a:chExt cx="9108372" cy="1645375"/>
          </a:xfrm>
        </p:grpSpPr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152400" y="2884487"/>
              <a:ext cx="8839200" cy="533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7" name="Picture 60" descr="82"/>
            <p:cNvPicPr>
              <a:picLocks noGrp="1" noChangeAspect="1" noChangeArrowheads="1"/>
            </p:cNvPicPr>
            <p:nvPr>
              <p:ph type="body" idx="1"/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578750" y="2237470"/>
              <a:ext cx="1600200" cy="1371600"/>
            </a:xfrm>
            <a:noFill/>
            <a:ln/>
            <a:scene3d>
              <a:camera prst="orthographicFront">
                <a:rot lat="0" lon="10200000" rev="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8" name="Picture 60" descr="8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9077" y="2199106"/>
              <a:ext cx="1600200" cy="1371600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10200000" rev="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0" descr="8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3853" y="2203308"/>
              <a:ext cx="1600200" cy="1371600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10200000" rev="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60" descr="8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6559" y="2256042"/>
              <a:ext cx="1600200" cy="1371600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10200000" rev="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10" descr="NA01534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9975" y="2667343"/>
              <a:ext cx="457200" cy="80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11" descr="NA01530_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44" y="2077913"/>
              <a:ext cx="668338" cy="1368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4" descr="NA01534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7454" y="2730927"/>
              <a:ext cx="457200" cy="80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60" descr="8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8016" y="2351688"/>
              <a:ext cx="1600200" cy="1371600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10200000" rev="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1563763" y="3040225"/>
            <a:ext cx="504000" cy="3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№2</a:t>
            </a: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3071663" y="3006935"/>
            <a:ext cx="504000" cy="3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№4</a:t>
            </a: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4998258" y="3014917"/>
            <a:ext cx="504000" cy="3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№6</a:t>
            </a: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6596934" y="3069652"/>
            <a:ext cx="504000" cy="3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№8</a:t>
            </a: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8434608" y="3166703"/>
            <a:ext cx="504000" cy="3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6196" y="4807516"/>
            <a:ext cx="8677379" cy="1815882"/>
          </a:xfrm>
          <a:prstGeom prst="rect">
            <a:avLst/>
          </a:prstGeom>
          <a:solidFill>
            <a:schemeClr val="bg1"/>
          </a:solidFill>
          <a:ln w="63500" cmpd="tri">
            <a:solidFill>
              <a:srgbClr val="00007E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 заданной, если указан закон, по которому каждому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натуральному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числу 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ставится в соответствие элемент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некоторого множества.</a:t>
            </a:r>
            <a:endParaRPr lang="ru-RU" sz="2800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4" name="Рисунок 2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03171"/>
            <a:ext cx="848906" cy="85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894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60248" y="110708"/>
            <a:ext cx="8809276" cy="6623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4800" y="1225486"/>
            <a:ext cx="828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</a:t>
            </a:r>
            <a:r>
              <a:rPr lang="ru-RU" alt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квадратов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чисел натурального ряда: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4, 9, 16, 25, 36, 49, 64,…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04800" y="2149445"/>
            <a:ext cx="828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</a:t>
            </a:r>
            <a:r>
              <a:rPr lang="ru-RU" alt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простых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чисел: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 3, 5, 7, 11, 13, 17, 19, 23, 29, 31, … 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04800" y="3032519"/>
            <a:ext cx="8763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чисел, </a:t>
            </a:r>
            <a:r>
              <a:rPr lang="ru-RU" alt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обратных натуральным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dirty="0">
                <a:latin typeface="Verdana" panose="020B0604030504040204" pitchFamily="34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81000" y="4286187"/>
            <a:ext cx="828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</a:t>
            </a:r>
            <a:r>
              <a:rPr lang="ru-RU" alt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степеней двойки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2, 4, 8, 16, 32, 64, 128, 256, … 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81000" y="5198785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</a:t>
            </a:r>
            <a:r>
              <a:rPr lang="ru-RU" alt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десятичных приближений 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числу 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3,1; 3,14; 3,141; 3,1415; 3,14159; …</a:t>
            </a:r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558401"/>
              </p:ext>
            </p:extLst>
          </p:nvPr>
        </p:nvGraphicFramePr>
        <p:xfrm>
          <a:off x="971600" y="3379614"/>
          <a:ext cx="2133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33" name="Формула" r:id="rId3" imgW="1066680" imgH="393480" progId="Equation.3">
                  <p:embed/>
                </p:oleObj>
              </mc:Choice>
              <mc:Fallback>
                <p:oleObj name="Формула" r:id="rId3" imgW="1066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379614"/>
                        <a:ext cx="21336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85800" y="-28263"/>
            <a:ext cx="7342584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</a:t>
            </a:r>
          </a:p>
          <a:p>
            <a:pPr algn="ctr">
              <a:defRPr/>
            </a:pPr>
            <a:r>
              <a:rPr lang="ru-RU" sz="36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числовых последовательностей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21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116632"/>
            <a:ext cx="8809276" cy="6623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1977" y="619452"/>
            <a:ext cx="8591872" cy="954107"/>
          </a:xfrm>
          <a:prstGeom prst="rect">
            <a:avLst/>
          </a:prstGeom>
          <a:solidFill>
            <a:schemeClr val="bg1"/>
          </a:solidFill>
          <a:ln w="63500" cmpd="tri">
            <a:solidFill>
              <a:srgbClr val="00007E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Числа, образующие последовательность, называются </a:t>
            </a:r>
            <a:r>
              <a:rPr lang="ru-RU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членами последовательности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2209" y="-5705"/>
            <a:ext cx="876393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числовой последовательности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2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524" y="968968"/>
            <a:ext cx="720000" cy="72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887999"/>
              </p:ext>
            </p:extLst>
          </p:nvPr>
        </p:nvGraphicFramePr>
        <p:xfrm>
          <a:off x="157649" y="6180492"/>
          <a:ext cx="363696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86" name="Уравнение" r:id="rId4" imgW="1473120" imgH="228600" progId="Equation.3">
                  <p:embed/>
                </p:oleObj>
              </mc:Choice>
              <mc:Fallback>
                <p:oleObj name="Уравнение" r:id="rId4" imgW="1473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49" y="6180492"/>
                        <a:ext cx="363696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86379" y="1626178"/>
            <a:ext cx="86602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Члены последовательности обозначают </a:t>
            </a:r>
            <a:r>
              <a:rPr lang="ru-RU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буквами с индексами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указывающими </a:t>
            </a:r>
            <a:r>
              <a:rPr lang="ru-RU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порядковый номер 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члена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6379" y="2476127"/>
            <a:ext cx="1889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0187" y="2917669"/>
            <a:ext cx="8660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Читают:</a:t>
            </a:r>
            <a:r>
              <a:rPr 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первое, а второе, а третье, а четвертое» и т.д. 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514876"/>
              </p:ext>
            </p:extLst>
          </p:nvPr>
        </p:nvGraphicFramePr>
        <p:xfrm>
          <a:off x="267752" y="3338029"/>
          <a:ext cx="432048" cy="552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87" name="Уравнение" r:id="rId6" imgW="177480" imgH="228600" progId="Equation.3">
                  <p:embed/>
                </p:oleObj>
              </mc:Choice>
              <mc:Fallback>
                <p:oleObj name="Уравнение" r:id="rId6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752" y="3338029"/>
                        <a:ext cx="432048" cy="5520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699464" y="3391947"/>
            <a:ext cx="86602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− член последовательности с номером </a:t>
            </a:r>
            <a:r>
              <a:rPr lang="en-US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читают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en-US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 – </a:t>
            </a: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член последовательности».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0187" y="4324853"/>
            <a:ext cx="8660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Саму последовательность </a:t>
            </a: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обозначают:</a:t>
            </a:r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882068"/>
              </p:ext>
            </p:extLst>
          </p:nvPr>
        </p:nvGraphicFramePr>
        <p:xfrm>
          <a:off x="6584950" y="4313238"/>
          <a:ext cx="7969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88" name="Уравнение" r:id="rId8" imgW="291960" imgH="228600" progId="Equation.3">
                  <p:embed/>
                </p:oleObj>
              </mc:Choice>
              <mc:Fallback>
                <p:oleObj name="Уравнение" r:id="rId8" imgW="291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4950" y="4313238"/>
                        <a:ext cx="7969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Рисунок 2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434114"/>
            <a:ext cx="720000" cy="72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Рисунок 2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655" y="3555425"/>
            <a:ext cx="720000" cy="72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Группа 12"/>
          <p:cNvGrpSpPr/>
          <p:nvPr/>
        </p:nvGrpSpPr>
        <p:grpSpPr>
          <a:xfrm>
            <a:off x="1716097" y="5577514"/>
            <a:ext cx="2375784" cy="547298"/>
            <a:chOff x="1331640" y="5419331"/>
            <a:chExt cx="2375784" cy="547298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1331640" y="5448687"/>
              <a:ext cx="2261311" cy="51794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367644" y="5419331"/>
              <a:ext cx="23397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28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Бесконечные</a:t>
              </a:r>
              <a:endPara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535434" y="4770116"/>
            <a:ext cx="3623333" cy="561490"/>
            <a:chOff x="2244771" y="4781563"/>
            <a:chExt cx="3623333" cy="561490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2296343" y="4825111"/>
              <a:ext cx="3571761" cy="51794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244771" y="4781563"/>
              <a:ext cx="359168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28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Последовательности</a:t>
              </a:r>
              <a:endPara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4853647" y="5591509"/>
            <a:ext cx="2546942" cy="557629"/>
            <a:chOff x="1331640" y="5409000"/>
            <a:chExt cx="2546942" cy="557629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1331640" y="5448687"/>
              <a:ext cx="2261311" cy="51794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1538802" y="5409000"/>
              <a:ext cx="23397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28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Конечные</a:t>
              </a:r>
              <a:endPara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Прямая со стрелкой 26"/>
          <p:cNvCxnSpPr/>
          <p:nvPr/>
        </p:nvCxnSpPr>
        <p:spPr>
          <a:xfrm flipH="1">
            <a:off x="3285203" y="5319575"/>
            <a:ext cx="1183370" cy="34566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459225" y="5325907"/>
            <a:ext cx="1156411" cy="33672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Объект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708800"/>
              </p:ext>
            </p:extLst>
          </p:nvPr>
        </p:nvGraphicFramePr>
        <p:xfrm>
          <a:off x="1752101" y="2537759"/>
          <a:ext cx="34480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89" name="Уравнение" r:id="rId10" imgW="1396800" imgH="228600" progId="Equation.3">
                  <p:embed/>
                </p:oleObj>
              </mc:Choice>
              <mc:Fallback>
                <p:oleObj name="Уравнение" r:id="rId10" imgW="1396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101" y="2537759"/>
                        <a:ext cx="34480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Объект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70207"/>
              </p:ext>
            </p:extLst>
          </p:nvPr>
        </p:nvGraphicFramePr>
        <p:xfrm>
          <a:off x="4852869" y="6154416"/>
          <a:ext cx="31654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90" name="Уравнение" r:id="rId12" imgW="1282680" imgH="228600" progId="Equation.3">
                  <p:embed/>
                </p:oleObj>
              </mc:Choice>
              <mc:Fallback>
                <p:oleObj name="Уравнение" r:id="rId12" imgW="1282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869" y="6154416"/>
                        <a:ext cx="31654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013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116632"/>
            <a:ext cx="8809276" cy="6623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259632" y="1370948"/>
            <a:ext cx="5598194" cy="41148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Рекуррентный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Графический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Описательный (словесный)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Табличный</a:t>
            </a:r>
          </a:p>
          <a:p>
            <a:pPr eaLnBrk="1" hangingPunct="1">
              <a:spcBef>
                <a:spcPct val="50000"/>
              </a:spcBef>
            </a:pPr>
            <a:endParaRPr lang="ru-RU" altLang="ru-RU" i="1" dirty="0">
              <a:solidFill>
                <a:srgbClr val="00FF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ru-RU" alt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0"/>
            <a:ext cx="6692858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задания</a:t>
            </a:r>
          </a:p>
          <a:p>
            <a:pPr algn="ctr">
              <a:defRPr/>
            </a:pPr>
            <a:r>
              <a:rPr lang="ru-RU" sz="36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числовой последовательности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18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5569" y="92612"/>
            <a:ext cx="8809276" cy="6623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1336" y="-31093"/>
            <a:ext cx="6692858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задания</a:t>
            </a:r>
          </a:p>
          <a:p>
            <a:pPr algn="ctr">
              <a:defRPr/>
            </a:pPr>
            <a:r>
              <a:rPr lang="ru-RU" sz="36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числовой последовательности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703762"/>
            <a:ext cx="7101092" cy="954107"/>
          </a:xfrm>
          <a:prstGeom prst="rect">
            <a:avLst/>
          </a:prstGeom>
          <a:solidFill>
            <a:schemeClr val="bg1"/>
          </a:solidFill>
          <a:ln w="63500" cmpd="tri">
            <a:solidFill>
              <a:srgbClr val="00007E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задают с помощью </a:t>
            </a:r>
          </a:p>
          <a:p>
            <a:pPr>
              <a:defRPr/>
            </a:pP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формулы </a:t>
            </a:r>
            <a:r>
              <a:rPr lang="en-US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члена последовательности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4179" y="5923618"/>
            <a:ext cx="8729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Любой  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-й член 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последовательности можно определить  с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помощью формулы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771800" y="1065308"/>
            <a:ext cx="2900662" cy="561490"/>
            <a:chOff x="2244771" y="4781563"/>
            <a:chExt cx="3623333" cy="56149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296343" y="4825111"/>
              <a:ext cx="3571761" cy="51794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244771" y="4781563"/>
              <a:ext cx="359168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28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Аналитический</a:t>
              </a:r>
              <a:endPara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50570" y="2881108"/>
            <a:ext cx="7418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1.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Последовательность чётных чисел: </a:t>
            </a: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194946"/>
              </p:ext>
            </p:extLst>
          </p:nvPr>
        </p:nvGraphicFramePr>
        <p:xfrm>
          <a:off x="7321643" y="2874266"/>
          <a:ext cx="12858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35" name="Уравнение" r:id="rId3" imgW="520560" imgH="228600" progId="Equation.3">
                  <p:embed/>
                </p:oleObj>
              </mc:Choice>
              <mc:Fallback>
                <p:oleObj name="Уравнение" r:id="rId3" imgW="520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1643" y="2874266"/>
                        <a:ext cx="12858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674191"/>
              </p:ext>
            </p:extLst>
          </p:nvPr>
        </p:nvGraphicFramePr>
        <p:xfrm>
          <a:off x="145569" y="3346572"/>
          <a:ext cx="10668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36" name="Уравнение" r:id="rId5" imgW="431640" imgH="215640" progId="Equation.3">
                  <p:embed/>
                </p:oleObj>
              </mc:Choice>
              <mc:Fallback>
                <p:oleObj name="Уравнение" r:id="rId5" imgW="431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69" y="3346572"/>
                        <a:ext cx="10668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581599"/>
              </p:ext>
            </p:extLst>
          </p:nvPr>
        </p:nvGraphicFramePr>
        <p:xfrm>
          <a:off x="1247920" y="3343275"/>
          <a:ext cx="109855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37" name="Уравнение" r:id="rId7" imgW="444240" imgH="215640" progId="Equation.3">
                  <p:embed/>
                </p:oleObj>
              </mc:Choice>
              <mc:Fallback>
                <p:oleObj name="Уравнение" r:id="rId7" imgW="444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920" y="3343275"/>
                        <a:ext cx="109855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105562"/>
              </p:ext>
            </p:extLst>
          </p:nvPr>
        </p:nvGraphicFramePr>
        <p:xfrm>
          <a:off x="2398943" y="3325076"/>
          <a:ext cx="10985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38" name="Уравнение" r:id="rId9" imgW="444240" imgH="228600" progId="Equation.3">
                  <p:embed/>
                </p:oleObj>
              </mc:Choice>
              <mc:Fallback>
                <p:oleObj name="Уравнение" r:id="rId9" imgW="444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943" y="3325076"/>
                        <a:ext cx="10985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187100"/>
              </p:ext>
            </p:extLst>
          </p:nvPr>
        </p:nvGraphicFramePr>
        <p:xfrm>
          <a:off x="3569343" y="3327340"/>
          <a:ext cx="109855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39" name="Уравнение" r:id="rId11" imgW="444240" imgH="215640" progId="Equation.3">
                  <p:embed/>
                </p:oleObj>
              </mc:Choice>
              <mc:Fallback>
                <p:oleObj name="Уравнение" r:id="rId11" imgW="444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9343" y="3327340"/>
                        <a:ext cx="1098550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007837"/>
              </p:ext>
            </p:extLst>
          </p:nvPr>
        </p:nvGraphicFramePr>
        <p:xfrm>
          <a:off x="4739743" y="3318221"/>
          <a:ext cx="13811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40" name="Уравнение" r:id="rId13" imgW="558720" imgH="228600" progId="Equation.3">
                  <p:embed/>
                </p:oleObj>
              </mc:Choice>
              <mc:Fallback>
                <p:oleObj name="Уравнение" r:id="rId13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9743" y="3318221"/>
                        <a:ext cx="13811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570652"/>
              </p:ext>
            </p:extLst>
          </p:nvPr>
        </p:nvGraphicFramePr>
        <p:xfrm>
          <a:off x="6221866" y="3325076"/>
          <a:ext cx="1852612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41" name="Уравнение" r:id="rId15" imgW="749160" imgH="228600" progId="Equation.3">
                  <p:embed/>
                </p:oleObj>
              </mc:Choice>
              <mc:Fallback>
                <p:oleObj name="Уравнение" r:id="rId15" imgW="749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1866" y="3325076"/>
                        <a:ext cx="1852612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24883" y="3825155"/>
            <a:ext cx="88175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2.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Последовательность квадрата натуральных чисел: </a:t>
            </a:r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258522"/>
              </p:ext>
            </p:extLst>
          </p:nvPr>
        </p:nvGraphicFramePr>
        <p:xfrm>
          <a:off x="7306271" y="5106419"/>
          <a:ext cx="1128713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42" name="Уравнение" r:id="rId17" imgW="457200" imgH="228600" progId="Equation.3">
                  <p:embed/>
                </p:oleObj>
              </mc:Choice>
              <mc:Fallback>
                <p:oleObj name="Уравнение" r:id="rId17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6271" y="5106419"/>
                        <a:ext cx="1128713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88384"/>
              </p:ext>
            </p:extLst>
          </p:nvPr>
        </p:nvGraphicFramePr>
        <p:xfrm>
          <a:off x="236137" y="4667386"/>
          <a:ext cx="103505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43" name="Уравнение" r:id="rId19" imgW="419040" imgH="215640" progId="Equation.3">
                  <p:embed/>
                </p:oleObj>
              </mc:Choice>
              <mc:Fallback>
                <p:oleObj name="Уравнение" r:id="rId19" imgW="419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137" y="4667386"/>
                        <a:ext cx="103505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347860"/>
              </p:ext>
            </p:extLst>
          </p:nvPr>
        </p:nvGraphicFramePr>
        <p:xfrm>
          <a:off x="1292309" y="4640065"/>
          <a:ext cx="11303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44" name="Уравнение" r:id="rId21" imgW="457200" imgH="215640" progId="Equation.3">
                  <p:embed/>
                </p:oleObj>
              </mc:Choice>
              <mc:Fallback>
                <p:oleObj name="Уравнение" r:id="rId21" imgW="457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309" y="4640065"/>
                        <a:ext cx="1130300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424158"/>
              </p:ext>
            </p:extLst>
          </p:nvPr>
        </p:nvGraphicFramePr>
        <p:xfrm>
          <a:off x="2407451" y="4592847"/>
          <a:ext cx="1100137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45" name="Уравнение" r:id="rId23" imgW="444240" imgH="228600" progId="Equation.3">
                  <p:embed/>
                </p:oleObj>
              </mc:Choice>
              <mc:Fallback>
                <p:oleObj name="Уравнение" r:id="rId23" imgW="444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7451" y="4592847"/>
                        <a:ext cx="1100137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697856"/>
              </p:ext>
            </p:extLst>
          </p:nvPr>
        </p:nvGraphicFramePr>
        <p:xfrm>
          <a:off x="3501074" y="4601010"/>
          <a:ext cx="128905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46" name="Уравнение" r:id="rId25" imgW="520560" imgH="215640" progId="Equation.3">
                  <p:embed/>
                </p:oleObj>
              </mc:Choice>
              <mc:Fallback>
                <p:oleObj name="Уравнение" r:id="rId25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1074" y="4601010"/>
                        <a:ext cx="128905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839471"/>
              </p:ext>
            </p:extLst>
          </p:nvPr>
        </p:nvGraphicFramePr>
        <p:xfrm>
          <a:off x="4745666" y="4570641"/>
          <a:ext cx="15716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47" name="Уравнение" r:id="rId27" imgW="634680" imgH="228600" progId="Equation.3">
                  <p:embed/>
                </p:oleObj>
              </mc:Choice>
              <mc:Fallback>
                <p:oleObj name="Уравнение" r:id="rId27" imgW="634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666" y="4570641"/>
                        <a:ext cx="15716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240421"/>
              </p:ext>
            </p:extLst>
          </p:nvPr>
        </p:nvGraphicFramePr>
        <p:xfrm>
          <a:off x="6337977" y="4590421"/>
          <a:ext cx="223043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48" name="Уравнение" r:id="rId29" imgW="901440" imgH="228600" progId="Equation.3">
                  <p:embed/>
                </p:oleObj>
              </mc:Choice>
              <mc:Fallback>
                <p:oleObj name="Уравнение" r:id="rId29" imgW="901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977" y="4590421"/>
                        <a:ext cx="223043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4883" y="5128455"/>
            <a:ext cx="7593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3.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Стационарная последовательность:   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815788"/>
              </p:ext>
            </p:extLst>
          </p:nvPr>
        </p:nvGraphicFramePr>
        <p:xfrm>
          <a:off x="1262132" y="4182640"/>
          <a:ext cx="12858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49" name="Уравнение" r:id="rId31" imgW="520560" imgH="241200" progId="Equation.3">
                  <p:embed/>
                </p:oleObj>
              </mc:Choice>
              <mc:Fallback>
                <p:oleObj name="Уравнение" r:id="rId31" imgW="520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132" y="4182640"/>
                        <a:ext cx="12858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286628"/>
              </p:ext>
            </p:extLst>
          </p:nvPr>
        </p:nvGraphicFramePr>
        <p:xfrm>
          <a:off x="236137" y="5545217"/>
          <a:ext cx="11303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50" name="Уравнение" r:id="rId33" imgW="457200" imgH="215640" progId="Equation.3">
                  <p:embed/>
                </p:oleObj>
              </mc:Choice>
              <mc:Fallback>
                <p:oleObj name="Уравнение" r:id="rId33" imgW="457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137" y="5545217"/>
                        <a:ext cx="1130300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194594"/>
              </p:ext>
            </p:extLst>
          </p:nvPr>
        </p:nvGraphicFramePr>
        <p:xfrm>
          <a:off x="1311275" y="5545138"/>
          <a:ext cx="116205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51" name="Уравнение" r:id="rId35" imgW="469800" imgH="215640" progId="Equation.3">
                  <p:embed/>
                </p:oleObj>
              </mc:Choice>
              <mc:Fallback>
                <p:oleObj name="Уравнение" r:id="rId35" imgW="469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5545138"/>
                        <a:ext cx="1162050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858373"/>
              </p:ext>
            </p:extLst>
          </p:nvPr>
        </p:nvGraphicFramePr>
        <p:xfrm>
          <a:off x="2473325" y="5523924"/>
          <a:ext cx="11620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52" name="Уравнение" r:id="rId37" imgW="469800" imgH="228600" progId="Equation.3">
                  <p:embed/>
                </p:oleObj>
              </mc:Choice>
              <mc:Fallback>
                <p:oleObj name="Уравнение" r:id="rId37" imgW="46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325" y="5523924"/>
                        <a:ext cx="11620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014396"/>
              </p:ext>
            </p:extLst>
          </p:nvPr>
        </p:nvGraphicFramePr>
        <p:xfrm>
          <a:off x="3675063" y="5548313"/>
          <a:ext cx="11620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53" name="Уравнение" r:id="rId39" imgW="469800" imgH="215640" progId="Equation.3">
                  <p:embed/>
                </p:oleObj>
              </mc:Choice>
              <mc:Fallback>
                <p:oleObj name="Уравнение" r:id="rId39" imgW="469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063" y="5548313"/>
                        <a:ext cx="116205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11767"/>
              </p:ext>
            </p:extLst>
          </p:nvPr>
        </p:nvGraphicFramePr>
        <p:xfrm>
          <a:off x="4751388" y="5522913"/>
          <a:ext cx="125571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54" name="Уравнение" r:id="rId41" imgW="507960" imgH="228600" progId="Equation.3">
                  <p:embed/>
                </p:oleObj>
              </mc:Choice>
              <mc:Fallback>
                <p:oleObj name="Уравнение" r:id="rId41" imgW="507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88" y="5522913"/>
                        <a:ext cx="1255712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Объе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267418"/>
              </p:ext>
            </p:extLst>
          </p:nvPr>
        </p:nvGraphicFramePr>
        <p:xfrm>
          <a:off x="5995988" y="5511800"/>
          <a:ext cx="150653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55" name="Уравнение" r:id="rId43" imgW="609480" imgH="228600" progId="Equation.3">
                  <p:embed/>
                </p:oleObj>
              </mc:Choice>
              <mc:Fallback>
                <p:oleObj name="Уравнение" r:id="rId43" imgW="609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5988" y="5511800"/>
                        <a:ext cx="150653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Рисунок 20"/>
          <p:cNvPicPr>
            <a:picLocks noChangeAspect="1" noChangeArrowheads="1"/>
          </p:cNvPicPr>
          <p:nvPr/>
        </p:nvPicPr>
        <p:blipFill>
          <a:blip r:embed="rId4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576" y="1765769"/>
            <a:ext cx="849803" cy="859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257" y="128640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9827" y="-71427"/>
            <a:ext cx="2308645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139881"/>
              </p:ext>
            </p:extLst>
          </p:nvPr>
        </p:nvGraphicFramePr>
        <p:xfrm>
          <a:off x="179514" y="2152416"/>
          <a:ext cx="20335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3" name="Уравнение" r:id="rId3" imgW="914400" imgH="241200" progId="Equation.3">
                  <p:embed/>
                </p:oleObj>
              </mc:Choice>
              <mc:Fallback>
                <p:oleObj name="Уравнение" r:id="rId3" imgW="914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4" y="2152416"/>
                        <a:ext cx="2033587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39552" y="666013"/>
            <a:ext cx="81790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первые шесть членов последовательности, заданной формулой </a:t>
            </a:r>
            <a:r>
              <a:rPr lang="en-US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члена: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040648"/>
              </p:ext>
            </p:extLst>
          </p:nvPr>
        </p:nvGraphicFramePr>
        <p:xfrm>
          <a:off x="338612" y="2596332"/>
          <a:ext cx="149701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4" name="Уравнение" r:id="rId5" imgW="672840" imgH="177480" progId="Equation.3">
                  <p:embed/>
                </p:oleObj>
              </mc:Choice>
              <mc:Fallback>
                <p:oleObj name="Уравнение" r:id="rId5" imgW="6728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612" y="2596332"/>
                        <a:ext cx="1497013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588157"/>
              </p:ext>
            </p:extLst>
          </p:nvPr>
        </p:nvGraphicFramePr>
        <p:xfrm>
          <a:off x="155257" y="2944588"/>
          <a:ext cx="29940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5" name="Уравнение" r:id="rId7" imgW="1346040" imgH="215640" progId="Equation.3">
                  <p:embed/>
                </p:oleObj>
              </mc:Choice>
              <mc:Fallback>
                <p:oleObj name="Уравнение" r:id="rId7" imgW="1346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" y="2944588"/>
                        <a:ext cx="299402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106271"/>
              </p:ext>
            </p:extLst>
          </p:nvPr>
        </p:nvGraphicFramePr>
        <p:xfrm>
          <a:off x="155257" y="3379072"/>
          <a:ext cx="313372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6" name="Уравнение" r:id="rId9" imgW="1409400" imgH="215640" progId="Equation.3">
                  <p:embed/>
                </p:oleObj>
              </mc:Choice>
              <mc:Fallback>
                <p:oleObj name="Уравнение" r:id="rId9" imgW="1409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" y="3379072"/>
                        <a:ext cx="3133725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037435"/>
              </p:ext>
            </p:extLst>
          </p:nvPr>
        </p:nvGraphicFramePr>
        <p:xfrm>
          <a:off x="155257" y="3804086"/>
          <a:ext cx="310515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7" name="Уравнение" r:id="rId11" imgW="1396800" imgH="228600" progId="Equation.3">
                  <p:embed/>
                </p:oleObj>
              </mc:Choice>
              <mc:Fallback>
                <p:oleObj name="Уравнение" r:id="rId11" imgW="1396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" y="3804086"/>
                        <a:ext cx="3105150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189193"/>
              </p:ext>
            </p:extLst>
          </p:nvPr>
        </p:nvGraphicFramePr>
        <p:xfrm>
          <a:off x="140969" y="4257674"/>
          <a:ext cx="31337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8" name="Уравнение" r:id="rId13" imgW="1409400" imgH="215640" progId="Equation.3">
                  <p:embed/>
                </p:oleObj>
              </mc:Choice>
              <mc:Fallback>
                <p:oleObj name="Уравнение" r:id="rId13" imgW="1409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69" y="4257674"/>
                        <a:ext cx="313372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851752"/>
              </p:ext>
            </p:extLst>
          </p:nvPr>
        </p:nvGraphicFramePr>
        <p:xfrm>
          <a:off x="131000" y="4688026"/>
          <a:ext cx="324802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9" name="Уравнение" r:id="rId15" imgW="1460160" imgH="228600" progId="Equation.3">
                  <p:embed/>
                </p:oleObj>
              </mc:Choice>
              <mc:Fallback>
                <p:oleObj name="Уравнение" r:id="rId15" imgW="1460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00" y="4688026"/>
                        <a:ext cx="3248025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72988"/>
              </p:ext>
            </p:extLst>
          </p:nvPr>
        </p:nvGraphicFramePr>
        <p:xfrm>
          <a:off x="140969" y="5136272"/>
          <a:ext cx="3389313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0" name="Уравнение" r:id="rId17" imgW="1523880" imgH="228600" progId="Equation.3">
                  <p:embed/>
                </p:oleObj>
              </mc:Choice>
              <mc:Fallback>
                <p:oleObj name="Уравнение" r:id="rId17" imgW="1523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69" y="5136272"/>
                        <a:ext cx="3389313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168292"/>
              </p:ext>
            </p:extLst>
          </p:nvPr>
        </p:nvGraphicFramePr>
        <p:xfrm>
          <a:off x="126773" y="5679226"/>
          <a:ext cx="2513013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1" name="Уравнение" r:id="rId19" imgW="1130040" imgH="228600" progId="Equation.3">
                  <p:embed/>
                </p:oleObj>
              </mc:Choice>
              <mc:Fallback>
                <p:oleObj name="Уравнение" r:id="rId19" imgW="1130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773" y="5679226"/>
                        <a:ext cx="2513013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90322"/>
              </p:ext>
            </p:extLst>
          </p:nvPr>
        </p:nvGraphicFramePr>
        <p:xfrm>
          <a:off x="4388485" y="1954206"/>
          <a:ext cx="194945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2" name="Уравнение" r:id="rId21" imgW="876240" imgH="393480" progId="Equation.3">
                  <p:embed/>
                </p:oleObj>
              </mc:Choice>
              <mc:Fallback>
                <p:oleObj name="Уравнение" r:id="rId21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8485" y="1954206"/>
                        <a:ext cx="1949450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847887"/>
              </p:ext>
            </p:extLst>
          </p:nvPr>
        </p:nvGraphicFramePr>
        <p:xfrm>
          <a:off x="4380859" y="2745356"/>
          <a:ext cx="149701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3" name="Уравнение" r:id="rId23" imgW="672840" imgH="177480" progId="Equation.3">
                  <p:embed/>
                </p:oleObj>
              </mc:Choice>
              <mc:Fallback>
                <p:oleObj name="Уравнение" r:id="rId23" imgW="6728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0859" y="2745356"/>
                        <a:ext cx="1497013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564794"/>
              </p:ext>
            </p:extLst>
          </p:nvPr>
        </p:nvGraphicFramePr>
        <p:xfrm>
          <a:off x="4248356" y="3055886"/>
          <a:ext cx="1978025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4" name="Уравнение" r:id="rId24" imgW="888840" imgH="393480" progId="Equation.3">
                  <p:embed/>
                </p:oleObj>
              </mc:Choice>
              <mc:Fallback>
                <p:oleObj name="Уравнение" r:id="rId24" imgW="888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356" y="3055886"/>
                        <a:ext cx="1978025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895188"/>
              </p:ext>
            </p:extLst>
          </p:nvPr>
        </p:nvGraphicFramePr>
        <p:xfrm>
          <a:off x="4262643" y="3881879"/>
          <a:ext cx="2062162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5" name="Уравнение" r:id="rId26" imgW="927000" imgH="393480" progId="Equation.3">
                  <p:embed/>
                </p:oleObj>
              </mc:Choice>
              <mc:Fallback>
                <p:oleObj name="Уравнение" r:id="rId26" imgW="927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643" y="3881879"/>
                        <a:ext cx="2062162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396838"/>
              </p:ext>
            </p:extLst>
          </p:nvPr>
        </p:nvGraphicFramePr>
        <p:xfrm>
          <a:off x="4340117" y="4811123"/>
          <a:ext cx="2033588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6" name="Уравнение" r:id="rId28" imgW="914400" imgH="393480" progId="Equation.3">
                  <p:embed/>
                </p:oleObj>
              </mc:Choice>
              <mc:Fallback>
                <p:oleObj name="Уравнение" r:id="rId28" imgW="914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0117" y="4811123"/>
                        <a:ext cx="2033588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473767"/>
              </p:ext>
            </p:extLst>
          </p:nvPr>
        </p:nvGraphicFramePr>
        <p:xfrm>
          <a:off x="6475413" y="2997200"/>
          <a:ext cx="2062162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7" name="Уравнение" r:id="rId30" imgW="927000" imgH="393480" progId="Equation.3">
                  <p:embed/>
                </p:oleObj>
              </mc:Choice>
              <mc:Fallback>
                <p:oleObj name="Уравнение" r:id="rId30" imgW="927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5413" y="2997200"/>
                        <a:ext cx="2062162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423293"/>
              </p:ext>
            </p:extLst>
          </p:nvPr>
        </p:nvGraphicFramePr>
        <p:xfrm>
          <a:off x="6516688" y="3876675"/>
          <a:ext cx="2033587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8" name="Уравнение" r:id="rId32" imgW="914400" imgH="393480" progId="Equation.3">
                  <p:embed/>
                </p:oleObj>
              </mc:Choice>
              <mc:Fallback>
                <p:oleObj name="Уравнение" r:id="rId32" imgW="914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3876675"/>
                        <a:ext cx="2033587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977823"/>
              </p:ext>
            </p:extLst>
          </p:nvPr>
        </p:nvGraphicFramePr>
        <p:xfrm>
          <a:off x="6547091" y="4811123"/>
          <a:ext cx="2033587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9" name="Уравнение" r:id="rId34" imgW="914400" imgH="393480" progId="Equation.3">
                  <p:embed/>
                </p:oleObj>
              </mc:Choice>
              <mc:Fallback>
                <p:oleObj name="Уравнение" r:id="rId34" imgW="914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7091" y="4811123"/>
                        <a:ext cx="2033587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649821"/>
              </p:ext>
            </p:extLst>
          </p:nvPr>
        </p:nvGraphicFramePr>
        <p:xfrm>
          <a:off x="4559895" y="5769223"/>
          <a:ext cx="3221037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90" name="Уравнение" r:id="rId36" imgW="1447560" imgH="393480" progId="Equation.3">
                  <p:embed/>
                </p:oleObj>
              </mc:Choice>
              <mc:Fallback>
                <p:oleObj name="Уравнение" r:id="rId36" imgW="1447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895" y="5769223"/>
                        <a:ext cx="3221037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17A1F45-8847-443C-BF0B-E315C3501B9F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8068343" y="119687"/>
            <a:ext cx="896190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9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4591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9827" y="-71427"/>
            <a:ext cx="2308645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877730"/>
              </p:ext>
            </p:extLst>
          </p:nvPr>
        </p:nvGraphicFramePr>
        <p:xfrm>
          <a:off x="411163" y="1730375"/>
          <a:ext cx="2995612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77" name="Формула" r:id="rId3" imgW="1346040" imgH="393480" progId="Equation.3">
                  <p:embed/>
                </p:oleObj>
              </mc:Choice>
              <mc:Fallback>
                <p:oleObj name="Формула" r:id="rId3" imgW="1346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1730375"/>
                        <a:ext cx="2995612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5428" y="1043221"/>
            <a:ext cx="92447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Какой формулой задается последовательность?</a:t>
            </a:r>
            <a:endParaRPr lang="ru-RU" sz="3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368147"/>
              </p:ext>
            </p:extLst>
          </p:nvPr>
        </p:nvGraphicFramePr>
        <p:xfrm>
          <a:off x="228731" y="2536653"/>
          <a:ext cx="149701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78" name="Уравнение" r:id="rId5" imgW="672840" imgH="177480" progId="Equation.3">
                  <p:embed/>
                </p:oleObj>
              </mc:Choice>
              <mc:Fallback>
                <p:oleObj name="Уравнение" r:id="rId5" imgW="6728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31" y="2536653"/>
                        <a:ext cx="1497013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861936"/>
              </p:ext>
            </p:extLst>
          </p:nvPr>
        </p:nvGraphicFramePr>
        <p:xfrm>
          <a:off x="483962" y="2905299"/>
          <a:ext cx="875574" cy="718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79" name="Уравнение" r:id="rId7" imgW="482400" imgH="393480" progId="Equation.3">
                  <p:embed/>
                </p:oleObj>
              </mc:Choice>
              <mc:Fallback>
                <p:oleObj name="Уравнение" r:id="rId7" imgW="482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962" y="2905299"/>
                        <a:ext cx="875574" cy="7188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2" descr="Что лучше: ООО или ИП. Основные отличия. Критерии выбора. Б2 Бухгалтерия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6" t="3993" r="9029" b="7639"/>
          <a:stretch>
            <a:fillRect/>
          </a:stretch>
        </p:blipFill>
        <p:spPr bwMode="auto">
          <a:xfrm>
            <a:off x="8142844" y="114894"/>
            <a:ext cx="89485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Object 2">
            <a:extLst>
              <a:ext uri="{FF2B5EF4-FFF2-40B4-BE49-F238E27FC236}">
                <a16:creationId xmlns:a16="http://schemas.microsoft.com/office/drawing/2014/main" id="{8D6C8707-38AF-4518-957A-1B183CA6FC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493306"/>
              </p:ext>
            </p:extLst>
          </p:nvPr>
        </p:nvGraphicFramePr>
        <p:xfrm>
          <a:off x="367308" y="3849918"/>
          <a:ext cx="51482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80" name="Формула" r:id="rId10" imgW="1638000" imgH="241200" progId="Equation.3">
                  <p:embed/>
                </p:oleObj>
              </mc:Choice>
              <mc:Fallback>
                <p:oleObj name="Формула" r:id="rId10" imgW="1638000" imgH="241200" progId="Equation.3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08" y="3849918"/>
                        <a:ext cx="5148262" cy="561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>
            <a:extLst>
              <a:ext uri="{FF2B5EF4-FFF2-40B4-BE49-F238E27FC236}">
                <a16:creationId xmlns:a16="http://schemas.microsoft.com/office/drawing/2014/main" id="{57BFCABD-DB63-4221-94EC-B4A546B889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406589"/>
              </p:ext>
            </p:extLst>
          </p:nvPr>
        </p:nvGraphicFramePr>
        <p:xfrm>
          <a:off x="375489" y="4269931"/>
          <a:ext cx="5885352" cy="523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81" name="Уравнение" r:id="rId12" imgW="2692080" imgH="241200" progId="Equation.3">
                  <p:embed/>
                </p:oleObj>
              </mc:Choice>
              <mc:Fallback>
                <p:oleObj name="Уравнение" r:id="rId12" imgW="2692080" imgH="241200" progId="Equation.3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489" y="4269931"/>
                        <a:ext cx="5885352" cy="523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>
            <a:extLst>
              <a:ext uri="{FF2B5EF4-FFF2-40B4-BE49-F238E27FC236}">
                <a16:creationId xmlns:a16="http://schemas.microsoft.com/office/drawing/2014/main" id="{F1455AF2-09D2-4FD5-9D28-D7568FF2FF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084491"/>
              </p:ext>
            </p:extLst>
          </p:nvPr>
        </p:nvGraphicFramePr>
        <p:xfrm>
          <a:off x="610394" y="4926624"/>
          <a:ext cx="12985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82" name="Уравнение" r:id="rId14" imgW="583920" imgH="241200" progId="Equation.3">
                  <p:embed/>
                </p:oleObj>
              </mc:Choice>
              <mc:Fallback>
                <p:oleObj name="Уравнение" r:id="rId14" imgW="583920" imgH="241200" progId="Equation.3">
                  <p:embed/>
                  <p:pic>
                    <p:nvPicPr>
                      <p:cNvPr id="2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394" y="4926624"/>
                        <a:ext cx="1298575" cy="539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35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-2 Вектор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А.4 Решение систем уравнений</Template>
  <TotalTime>654</TotalTime>
  <Words>623</Words>
  <Application>Microsoft Office PowerPoint</Application>
  <PresentationFormat>Экран (4:3)</PresentationFormat>
  <Paragraphs>122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Times New Roman</vt:lpstr>
      <vt:lpstr>Verdana</vt:lpstr>
      <vt:lpstr>Wingdings</vt:lpstr>
      <vt:lpstr>1-2 Векторы</vt:lpstr>
      <vt:lpstr>Формула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Инесса</dc:creator>
  <cp:lastModifiedBy>Олеся</cp:lastModifiedBy>
  <cp:revision>72</cp:revision>
  <dcterms:created xsi:type="dcterms:W3CDTF">2017-02-04T18:57:58Z</dcterms:created>
  <dcterms:modified xsi:type="dcterms:W3CDTF">2024-01-14T09:59:24Z</dcterms:modified>
</cp:coreProperties>
</file>